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4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338788-33D5-4D75-A9BB-B7592C9525AD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695FCB-F748-4D56-B63D-9EE8209990D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2503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B113C1-28A5-4A1A-9106-AB095DA92041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89398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B113C1-28A5-4A1A-9106-AB095DA920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07153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B113C1-28A5-4A1A-9106-AB095DA920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1079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B113C1-28A5-4A1A-9106-AB095DA920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227025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B113C1-28A5-4A1A-9106-AB095DA920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29182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B113C1-28A5-4A1A-9106-AB095DA920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311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B113C1-28A5-4A1A-9106-AB095DA920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03522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B113C1-28A5-4A1A-9106-AB095DA920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6049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B113C1-28A5-4A1A-9106-AB095DA920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9328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B113C1-28A5-4A1A-9106-AB095DA920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424010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B113C1-28A5-4A1A-9106-AB095DA92041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79925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B113C1-28A5-4A1A-9106-AB095DA920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672308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B113C1-28A5-4A1A-9106-AB095DA920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1179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B113C1-28A5-4A1A-9106-AB095DA920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497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B113C1-28A5-4A1A-9106-AB095DA920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1140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B113C1-28A5-4A1A-9106-AB095DA920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7479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B113C1-28A5-4A1A-9106-AB095DA920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13517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B113C1-28A5-4A1A-9106-AB095DA920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7562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B113C1-28A5-4A1A-9106-AB095DA920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2372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ECE3F-F55E-4FCA-9B71-8511F40D0188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97EA-3FB9-487C-876A-AC46CF64F4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6424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ECE3F-F55E-4FCA-9B71-8511F40D0188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97EA-3FB9-487C-876A-AC46CF64F4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86606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ECE3F-F55E-4FCA-9B71-8511F40D0188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97EA-3FB9-487C-876A-AC46CF64F4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1161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FAFE9-8E6D-433D-A6F9-A57565FD48D5}" type="datetime1">
              <a:rPr lang="en-GB" smtClean="0"/>
              <a:t>31/07/2017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A0CF-7C63-43D1-98B3-B4DAE61C5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44677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CCDF-C608-47A9-A24B-D8C7FC5FDCBB}" type="datetime1">
              <a:rPr lang="en-GB" smtClean="0"/>
              <a:t>31/07/2017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A0CF-7C63-43D1-98B3-B4DAE61C5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15261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037D9-EB3C-4314-8FB0-47C476B5F8C4}" type="datetime1">
              <a:rPr lang="en-GB" smtClean="0"/>
              <a:t>31/07/2017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A0CF-7C63-43D1-98B3-B4DAE61C5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419965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B2FC3-8411-4EF2-8F29-0AED69318532}" type="datetime1">
              <a:rPr lang="en-GB" smtClean="0"/>
              <a:t>31/07/2017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A0CF-7C63-43D1-98B3-B4DAE61C5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63077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BD585-41B3-4047-8EAD-443E89259D5F}" type="datetime1">
              <a:rPr lang="en-GB" smtClean="0"/>
              <a:t>31/07/2017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A0CF-7C63-43D1-98B3-B4DAE61C5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37353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38FD6-2949-4C09-B602-A75E48911EEA}" type="datetime1">
              <a:rPr lang="en-GB" smtClean="0"/>
              <a:t>31/07/2017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A0CF-7C63-43D1-98B3-B4DAE61C5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17540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1D228-820E-42D2-9853-F4F20DF374D3}" type="datetime1">
              <a:rPr lang="en-GB" smtClean="0"/>
              <a:t>31/07/2017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A0CF-7C63-43D1-98B3-B4DAE61C5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64291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E206-F769-46D1-82E8-EA1592499490}" type="datetime1">
              <a:rPr lang="en-GB" smtClean="0"/>
              <a:t>31/07/2017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A0CF-7C63-43D1-98B3-B4DAE61C5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0269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ECE3F-F55E-4FCA-9B71-8511F40D0188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97EA-3FB9-487C-876A-AC46CF64F4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800000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73B1-83A0-46F1-A7F5-0A12BAF63B67}" type="datetime1">
              <a:rPr lang="en-GB" smtClean="0"/>
              <a:t>31/07/2017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A0CF-7C63-43D1-98B3-B4DAE61C5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33635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B688-AEE6-43BD-9868-4BB4561EC509}" type="datetime1">
              <a:rPr lang="en-GB" smtClean="0"/>
              <a:t>31/07/2017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A0CF-7C63-43D1-98B3-B4DAE61C5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8718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BF53-205B-42D4-A495-5FFCB2DDAA7E}" type="datetime1">
              <a:rPr lang="en-GB" smtClean="0"/>
              <a:t>31/07/2017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A0CF-7C63-43D1-98B3-B4DAE61C5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3488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ECE3F-F55E-4FCA-9B71-8511F40D0188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97EA-3FB9-487C-876A-AC46CF64F4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9406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ECE3F-F55E-4FCA-9B71-8511F40D0188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97EA-3FB9-487C-876A-AC46CF64F4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243403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ECE3F-F55E-4FCA-9B71-8511F40D0188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97EA-3FB9-487C-876A-AC46CF64F4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2741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ECE3F-F55E-4FCA-9B71-8511F40D0188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97EA-3FB9-487C-876A-AC46CF64F4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5321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ECE3F-F55E-4FCA-9B71-8511F40D0188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97EA-3FB9-487C-876A-AC46CF64F4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3043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ECE3F-F55E-4FCA-9B71-8511F40D0188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97EA-3FB9-487C-876A-AC46CF64F4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1314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ECE3F-F55E-4FCA-9B71-8511F40D0188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4B97EA-3FB9-487C-876A-AC46CF64F4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80724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BECE3F-F55E-4FCA-9B71-8511F40D0188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4B97EA-3FB9-487C-876A-AC46CF64F4E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2053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83B6F-80FD-4DE1-A3E2-56E4B2D6A714}" type="datetime1">
              <a:rPr lang="en-GB" smtClean="0"/>
              <a:t>31/07/2017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EA0CF-7C63-43D1-98B3-B4DAE61C5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2161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jpeg"/><Relationship Id="rId7" Type="http://schemas.microsoft.com/office/2007/relationships/hdphoto" Target="../media/hdphoto6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00.PNG"/><Relationship Id="rId4" Type="http://schemas.openxmlformats.org/officeDocument/2006/relationships/image" Target="../media/image62.jp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600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openxmlformats.org/officeDocument/2006/relationships/image" Target="../media/image59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6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11" Type="http://schemas.openxmlformats.org/officeDocument/2006/relationships/image" Target="../media/image70.PNG"/><Relationship Id="rId5" Type="http://schemas.openxmlformats.org/officeDocument/2006/relationships/image" Target="../media/image65.PNG"/><Relationship Id="rId15" Type="http://schemas.openxmlformats.org/officeDocument/2006/relationships/image" Target="../media/image620.PNG"/><Relationship Id="rId10" Type="http://schemas.openxmlformats.org/officeDocument/2006/relationships/image" Target="../media/image76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Relationship Id="rId14" Type="http://schemas.openxmlformats.org/officeDocument/2006/relationships/image" Target="../media/image6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700.PNG"/><Relationship Id="rId3" Type="http://schemas.openxmlformats.org/officeDocument/2006/relationships/image" Target="../media/image640.PNG"/><Relationship Id="rId7" Type="http://schemas.openxmlformats.org/officeDocument/2006/relationships/image" Target="../media/image53.PNG"/><Relationship Id="rId12" Type="http://schemas.openxmlformats.org/officeDocument/2006/relationships/image" Target="../media/image690.png"/><Relationship Id="rId17" Type="http://schemas.openxmlformats.org/officeDocument/2006/relationships/image" Target="../media/image76.PNG"/><Relationship Id="rId2" Type="http://schemas.openxmlformats.org/officeDocument/2006/relationships/image" Target="../media/image69.PNG"/><Relationship Id="rId16" Type="http://schemas.openxmlformats.org/officeDocument/2006/relationships/image" Target="../media/image7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2.PNG"/><Relationship Id="rId11" Type="http://schemas.openxmlformats.org/officeDocument/2006/relationships/image" Target="../media/image73.PNG"/><Relationship Id="rId5" Type="http://schemas.openxmlformats.org/officeDocument/2006/relationships/image" Target="../media/image72.png"/><Relationship Id="rId15" Type="http://schemas.openxmlformats.org/officeDocument/2006/relationships/image" Target="../media/image75.PNG"/><Relationship Id="rId10" Type="http://schemas.openxmlformats.org/officeDocument/2006/relationships/image" Target="../media/image670.PNG"/><Relationship Id="rId4" Type="http://schemas.openxmlformats.org/officeDocument/2006/relationships/image" Target="../media/image71.png"/><Relationship Id="rId9" Type="http://schemas.openxmlformats.org/officeDocument/2006/relationships/image" Target="../media/image55.PNG"/><Relationship Id="rId1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microsoft.com/office/2007/relationships/media" Target="../media/media7.mp4"/><Relationship Id="rId18" Type="http://schemas.openxmlformats.org/officeDocument/2006/relationships/notesSlide" Target="../notesSlides/notesSlide15.xml"/><Relationship Id="rId26" Type="http://schemas.openxmlformats.org/officeDocument/2006/relationships/image" Target="../media/image84.png"/><Relationship Id="rId3" Type="http://schemas.microsoft.com/office/2007/relationships/media" Target="../media/media2.mp4"/><Relationship Id="rId21" Type="http://schemas.openxmlformats.org/officeDocument/2006/relationships/image" Target="../media/image79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slideLayout" Target="../slideLayouts/slideLayout13.xml"/><Relationship Id="rId25" Type="http://schemas.openxmlformats.org/officeDocument/2006/relationships/image" Target="../media/image83.png"/><Relationship Id="rId2" Type="http://schemas.openxmlformats.org/officeDocument/2006/relationships/video" Target="../media/media1.mp4"/><Relationship Id="rId16" Type="http://schemas.openxmlformats.org/officeDocument/2006/relationships/video" Target="../media/media8.mp4"/><Relationship Id="rId20" Type="http://schemas.openxmlformats.org/officeDocument/2006/relationships/image" Target="../media/image78.png"/><Relationship Id="rId29" Type="http://schemas.openxmlformats.org/officeDocument/2006/relationships/image" Target="../media/image86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image" Target="../media/image82.png"/><Relationship Id="rId5" Type="http://schemas.microsoft.com/office/2007/relationships/media" Target="../media/media3.mp4"/><Relationship Id="rId15" Type="http://schemas.microsoft.com/office/2007/relationships/media" Target="../media/media8.mp4"/><Relationship Id="rId23" Type="http://schemas.openxmlformats.org/officeDocument/2006/relationships/image" Target="../media/image81.png"/><Relationship Id="rId28" Type="http://schemas.openxmlformats.org/officeDocument/2006/relationships/image" Target="../media/image85.png"/><Relationship Id="rId10" Type="http://schemas.openxmlformats.org/officeDocument/2006/relationships/video" Target="../media/media5.mp4"/><Relationship Id="rId19" Type="http://schemas.openxmlformats.org/officeDocument/2006/relationships/image" Target="../media/image77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image" Target="../media/image80.png"/><Relationship Id="rId27" Type="http://schemas.openxmlformats.org/officeDocument/2006/relationships/image" Target="../media/image840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microsoft.com/office/2007/relationships/media" Target="../media/media7.mp4"/><Relationship Id="rId18" Type="http://schemas.openxmlformats.org/officeDocument/2006/relationships/notesSlide" Target="../notesSlides/notesSlide16.xml"/><Relationship Id="rId26" Type="http://schemas.openxmlformats.org/officeDocument/2006/relationships/image" Target="../media/image84.png"/><Relationship Id="rId3" Type="http://schemas.microsoft.com/office/2007/relationships/media" Target="../media/media2.mp4"/><Relationship Id="rId21" Type="http://schemas.openxmlformats.org/officeDocument/2006/relationships/image" Target="../media/image79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slideLayout" Target="../slideLayouts/slideLayout13.xml"/><Relationship Id="rId25" Type="http://schemas.openxmlformats.org/officeDocument/2006/relationships/image" Target="../media/image83.png"/><Relationship Id="rId2" Type="http://schemas.openxmlformats.org/officeDocument/2006/relationships/video" Target="../media/media1.mp4"/><Relationship Id="rId16" Type="http://schemas.openxmlformats.org/officeDocument/2006/relationships/video" Target="../media/media8.mp4"/><Relationship Id="rId20" Type="http://schemas.openxmlformats.org/officeDocument/2006/relationships/image" Target="../media/image78.png"/><Relationship Id="rId29" Type="http://schemas.openxmlformats.org/officeDocument/2006/relationships/image" Target="../media/image86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24" Type="http://schemas.openxmlformats.org/officeDocument/2006/relationships/image" Target="../media/image82.png"/><Relationship Id="rId5" Type="http://schemas.microsoft.com/office/2007/relationships/media" Target="../media/media3.mp4"/><Relationship Id="rId15" Type="http://schemas.microsoft.com/office/2007/relationships/media" Target="../media/media8.mp4"/><Relationship Id="rId23" Type="http://schemas.openxmlformats.org/officeDocument/2006/relationships/image" Target="../media/image81.png"/><Relationship Id="rId28" Type="http://schemas.openxmlformats.org/officeDocument/2006/relationships/image" Target="../media/image85.png"/><Relationship Id="rId10" Type="http://schemas.openxmlformats.org/officeDocument/2006/relationships/video" Target="../media/media5.mp4"/><Relationship Id="rId19" Type="http://schemas.openxmlformats.org/officeDocument/2006/relationships/image" Target="../media/image77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Relationship Id="rId22" Type="http://schemas.openxmlformats.org/officeDocument/2006/relationships/image" Target="../media/image80.png"/><Relationship Id="rId27" Type="http://schemas.openxmlformats.org/officeDocument/2006/relationships/image" Target="../media/image840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7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1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0.png"/><Relationship Id="rId7" Type="http://schemas.openxmlformats.org/officeDocument/2006/relationships/image" Target="../media/image100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0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910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8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380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90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F7F9"/>
            </a:gs>
            <a:gs pos="100000">
              <a:srgbClr val="F5F7F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826905" y="2848510"/>
            <a:ext cx="6882741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Spectral Kernels for Probabilistic Analysis and Clustering of Shapes</a:t>
            </a:r>
            <a:endParaRPr kumimoji="0" lang="en-GB" sz="2400" b="1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516" y="485050"/>
            <a:ext cx="436432" cy="4285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26905" y="4047900"/>
            <a:ext cx="7592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Loic Le Folgoc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Aditya Nori, and Antonio Criminisi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5948" y="494444"/>
            <a:ext cx="304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MSR Cambridge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479571" y="4631402"/>
            <a:ext cx="6506208" cy="2024350"/>
            <a:chOff x="2649566" y="1980616"/>
            <a:chExt cx="6506208" cy="2024350"/>
          </a:xfrm>
        </p:grpSpPr>
        <p:pic>
          <p:nvPicPr>
            <p:cNvPr id="13" name="Picture 6" descr="C:\Users\antcrim\Desktop\reduction_of_tree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8611" y="1980616"/>
              <a:ext cx="1427163" cy="2024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>
              <a:off x="4268195" y="3940922"/>
              <a:ext cx="538732" cy="63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/>
            <a:stretch/>
          </p:blipFill>
          <p:spPr bwMode="auto">
            <a:xfrm>
              <a:off x="6381221" y="3934572"/>
              <a:ext cx="1427163" cy="70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 flipH="1">
              <a:off x="4804492" y="3940922"/>
              <a:ext cx="541166" cy="6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>
              <a:off x="5345658" y="3940922"/>
              <a:ext cx="538732" cy="63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 flipH="1">
              <a:off x="5881955" y="3940922"/>
              <a:ext cx="541166" cy="6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 flipH="1">
              <a:off x="2649566" y="3940922"/>
              <a:ext cx="541166" cy="6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>
              <a:off x="3190732" y="3940922"/>
              <a:ext cx="538732" cy="63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 flipH="1">
              <a:off x="3727029" y="3940922"/>
              <a:ext cx="541166" cy="6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7295" y="299525"/>
            <a:ext cx="2262188" cy="84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16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278446" y="73361"/>
            <a:ext cx="9508350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Outline</a:t>
            </a:r>
            <a:endParaRPr kumimoji="0" lang="en-US" sz="2800" b="1" i="0" u="none" strike="noStrike" kern="1200" cap="none" spc="-15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1447800" y="2664178"/>
            <a:ext cx="5797624" cy="1828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Neo Sans Std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fr-FR" sz="1400" kern="1200" dirty="0" smtClean="0">
                <a:solidFill>
                  <a:schemeClr val="tx1"/>
                </a:solidFill>
                <a:latin typeface="Neo Sans Std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lang="fr-FR" sz="1400" kern="1200" dirty="0" smtClean="0">
                <a:solidFill>
                  <a:schemeClr val="tx1"/>
                </a:solidFill>
                <a:latin typeface="Neo Sans Std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fr-FR" sz="1400" kern="1200" dirty="0" smtClean="0">
                <a:solidFill>
                  <a:schemeClr val="tx1"/>
                </a:solidFill>
                <a:latin typeface="Neo Sans Std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lang="fr-FR" sz="1400" kern="1200" dirty="0">
                <a:solidFill>
                  <a:schemeClr val="tx1"/>
                </a:solidFill>
                <a:latin typeface="Neo Sans Std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marR="0" lvl="0" indent="-40005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Background on reproducing kernels</a:t>
            </a:r>
          </a:p>
          <a:p>
            <a:pPr marL="400050" marR="0" lvl="0" indent="-40005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Probabilistic mixture of PCA in kernel space</a:t>
            </a:r>
          </a:p>
          <a:p>
            <a:pPr marL="400050" marR="0" lvl="0" indent="-40005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Building shape spectral kernels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5839" y="308916"/>
            <a:ext cx="436432" cy="42855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479571" y="4631402"/>
            <a:ext cx="6506208" cy="2024350"/>
            <a:chOff x="2649566" y="1980616"/>
            <a:chExt cx="6506208" cy="2024350"/>
          </a:xfrm>
        </p:grpSpPr>
        <p:pic>
          <p:nvPicPr>
            <p:cNvPr id="8" name="Picture 6" descr="C:\Users\antcrim\Desktop\reduction_of_tree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8611" y="1980616"/>
              <a:ext cx="1427163" cy="2024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>
              <a:off x="4268195" y="3940922"/>
              <a:ext cx="538732" cy="63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/>
            <a:stretch/>
          </p:blipFill>
          <p:spPr bwMode="auto">
            <a:xfrm>
              <a:off x="6381221" y="3934572"/>
              <a:ext cx="1427163" cy="70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 flipH="1">
              <a:off x="4804492" y="3940922"/>
              <a:ext cx="541166" cy="6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>
              <a:off x="5345658" y="3940922"/>
              <a:ext cx="538732" cy="63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 flipH="1">
              <a:off x="5881955" y="3940922"/>
              <a:ext cx="541166" cy="6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 flipH="1">
              <a:off x="2649566" y="3940922"/>
              <a:ext cx="541166" cy="6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>
              <a:off x="3190732" y="3940922"/>
              <a:ext cx="538732" cy="63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 flipH="1">
              <a:off x="3727029" y="3940922"/>
              <a:ext cx="541166" cy="6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339541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278446" y="73361"/>
            <a:ext cx="9517404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Shape spectral kernels</a:t>
            </a:r>
            <a:endParaRPr kumimoji="0" lang="en-US" sz="2800" b="1" i="0" u="none" strike="noStrike" kern="1200" cap="none" spc="-15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3959873" y="2097680"/>
            <a:ext cx="4582500" cy="1113100"/>
            <a:chOff x="3776409" y="2895482"/>
            <a:chExt cx="4582500" cy="1113100"/>
          </a:xfrm>
        </p:grpSpPr>
        <p:sp>
          <p:nvSpPr>
            <p:cNvPr id="26" name="Rounded Rectangle 14"/>
            <p:cNvSpPr/>
            <p:nvPr/>
          </p:nvSpPr>
          <p:spPr>
            <a:xfrm>
              <a:off x="3776409" y="2895482"/>
              <a:ext cx="4582500" cy="1113100"/>
            </a:xfrm>
            <a:prstGeom prst="roundRect">
              <a:avLst>
                <a:gd name="adj" fmla="val 2132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971" y="3053668"/>
              <a:ext cx="3991376" cy="796728"/>
            </a:xfrm>
            <a:prstGeom prst="rect">
              <a:avLst/>
            </a:prstGeom>
          </p:spPr>
        </p:pic>
      </p:grpSp>
      <p:grpSp>
        <p:nvGrpSpPr>
          <p:cNvPr id="25" name="Group 24"/>
          <p:cNvGrpSpPr/>
          <p:nvPr/>
        </p:nvGrpSpPr>
        <p:grpSpPr>
          <a:xfrm>
            <a:off x="3959873" y="4287261"/>
            <a:ext cx="4675402" cy="658186"/>
            <a:chOff x="1564125" y="1358120"/>
            <a:chExt cx="4675402" cy="658186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0551" y="1422673"/>
              <a:ext cx="1528976" cy="25721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0551" y="1704609"/>
              <a:ext cx="1478963" cy="300080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125" y="1406293"/>
              <a:ext cx="300080" cy="271501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125" y="1723371"/>
              <a:ext cx="292935" cy="292935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1778468" y="1362049"/>
              <a:ext cx="17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,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49941" y="1358120"/>
              <a:ext cx="38963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a shape with Laplace-</a:t>
              </a:r>
              <a:r>
                <a:rPr kumimoji="0" lang="en-GB" sz="1600" b="0" i="0" u="none" strike="noStrike" kern="1200" cap="none" spc="-15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Beltrami</a:t>
              </a:r>
              <a:r>
                <a:rPr kumimoji="0" lang="en-GB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spectrum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71323" y="1668099"/>
              <a:ext cx="17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,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942796" y="1664170"/>
              <a:ext cx="38963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a shape with Laplace-</a:t>
              </a:r>
              <a:r>
                <a:rPr kumimoji="0" lang="en-GB" sz="1600" b="0" i="0" u="none" strike="noStrike" kern="1200" cap="none" spc="-15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Beltrami</a:t>
              </a:r>
              <a:r>
                <a:rPr kumimoji="0" lang="en-GB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spectrum</a:t>
              </a:r>
            </a:p>
          </p:txBody>
        </p:sp>
      </p:grpSp>
      <p:sp>
        <p:nvSpPr>
          <p:cNvPr id="28" name="Rectangle 27"/>
          <p:cNvSpPr/>
          <p:nvPr/>
        </p:nvSpPr>
        <p:spPr>
          <a:xfrm>
            <a:off x="4488873" y="2586182"/>
            <a:ext cx="369454" cy="240145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252807" y="3255024"/>
            <a:ext cx="19632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Parameters control scale</a:t>
            </a:r>
          </a:p>
        </p:txBody>
      </p:sp>
    </p:spTree>
    <p:extLst>
      <p:ext uri="{BB962C8B-B14F-4D97-AF65-F5344CB8AC3E}">
        <p14:creationId xmlns:p14="http://schemas.microsoft.com/office/powerpoint/2010/main" val="1337288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278446" y="73361"/>
            <a:ext cx="9517404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Spectral shape analysis</a:t>
            </a:r>
            <a:endParaRPr kumimoji="0" lang="en-US" sz="2800" b="1" i="0" u="none" strike="noStrike" kern="1200" cap="none" spc="-15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014" y="1815358"/>
            <a:ext cx="3814370" cy="10861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9671" y="1686030"/>
            <a:ext cx="2822997" cy="174149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0" y="1839372"/>
            <a:ext cx="3654002" cy="22531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617" l="0" r="100000">
                        <a14:foregroundMark x1="18195" y1="39464" x2="18195" y2="39464"/>
                        <a14:foregroundMark x1="13835" y1="42529" x2="13835" y2="42529"/>
                        <a14:foregroundMark x1="24511" y1="73946" x2="24511" y2="73946"/>
                        <a14:foregroundMark x1="15188" y1="85441" x2="15188" y2="85441"/>
                        <a14:foregroundMark x1="17744" y1="83908" x2="17744" y2="83908"/>
                        <a14:foregroundMark x1="11278" y1="11877" x2="11278" y2="11877"/>
                        <a14:foregroundMark x1="49474" y1="60920" x2="49474" y2="60920"/>
                        <a14:foregroundMark x1="89323" y1="47893" x2="89323" y2="47893"/>
                        <a14:foregroundMark x1="89323" y1="78927" x2="89323" y2="78927"/>
                        <a14:foregroundMark x1="87218" y1="85441" x2="87218" y2="85441"/>
                        <a14:foregroundMark x1="47368" y1="86590" x2="47368" y2="86590"/>
                        <a14:foregroundMark x1="73083" y1="55939" x2="73083" y2="55939"/>
                        <a14:foregroundMark x1="28421" y1="34866" x2="28421" y2="34866"/>
                        <a14:foregroundMark x1="45564" y1="86973" x2="45564" y2="86973"/>
                        <a14:foregroundMark x1="52481" y1="84291" x2="52481" y2="84291"/>
                        <a14:foregroundMark x1="51729" y1="82759" x2="51729" y2="82759"/>
                        <a14:foregroundMark x1="82105" y1="88123" x2="82105" y2="88123"/>
                        <a14:foregroundMark x1="89774" y1="86590" x2="89774" y2="86590"/>
                        <a14:foregroundMark x1="79549" y1="90805" x2="79549" y2="90805"/>
                        <a14:foregroundMark x1="80301" y1="87739" x2="80301" y2="87739"/>
                        <a14:foregroundMark x1="77444" y1="31801" x2="77444" y2="31801"/>
                        <a14:foregroundMark x1="13233" y1="87739" x2="13233" y2="87739"/>
                        <a14:foregroundMark x1="10376" y1="88889" x2="10376" y2="88889"/>
                        <a14:foregroundMark x1="11880" y1="86590" x2="11880" y2="86590"/>
                        <a14:foregroundMark x1="19248" y1="83525" x2="19248" y2="83525"/>
                        <a14:foregroundMark x1="13383" y1="57088" x2="13383" y2="57088"/>
                        <a14:foregroundMark x1="45414" y1="88889" x2="45414" y2="88889"/>
                        <a14:foregroundMark x1="43910" y1="88506" x2="43910" y2="88506"/>
                        <a14:foregroundMark x1="53835" y1="84674" x2="53835" y2="84674"/>
                        <a14:foregroundMark x1="81203" y1="89655" x2="81203" y2="89655"/>
                        <a14:foregroundMark x1="90376" y1="85441" x2="90376" y2="85441"/>
                        <a14:foregroundMark x1="91729" y1="85824" x2="91729" y2="85824"/>
                        <a14:foregroundMark x1="90677" y1="82375" x2="90677" y2="82375"/>
                        <a14:foregroundMark x1="95338" y1="83525" x2="95338" y2="83525"/>
                        <a14:foregroundMark x1="91429" y1="83525" x2="91429" y2="83525"/>
                        <a14:foregroundMark x1="78647" y1="89272" x2="78647" y2="89272"/>
                        <a14:foregroundMark x1="78195" y1="91954" x2="78195" y2="91954"/>
                        <a14:foregroundMark x1="20902" y1="84674" x2="20902" y2="84674"/>
                        <a14:foregroundMark x1="7519" y1="91954" x2="7519" y2="91954"/>
                        <a14:foregroundMark x1="10977" y1="87356" x2="10977" y2="87356"/>
                        <a14:foregroundMark x1="7820" y1="91188" x2="7820" y2="91188"/>
                        <a14:foregroundMark x1="8722" y1="89272" x2="8722" y2="89272"/>
                        <a14:foregroundMark x1="10075" y1="90805" x2="10075" y2="90805"/>
                        <a14:foregroundMark x1="23308" y1="85057" x2="23308" y2="85057"/>
                        <a14:foregroundMark x1="26015" y1="81226" x2="26015" y2="81226"/>
                        <a14:foregroundMark x1="9323" y1="49042" x2="9323" y2="49042"/>
                        <a14:foregroundMark x1="43008" y1="89655" x2="43008" y2="89655"/>
                        <a14:foregroundMark x1="42105" y1="90805" x2="42105" y2="90805"/>
                        <a14:foregroundMark x1="79699" y1="27586" x2="79699" y2="27586"/>
                        <a14:foregroundMark x1="79248" y1="29119" x2="79248" y2="29119"/>
                        <a14:foregroundMark x1="77895" y1="29119" x2="77895" y2="29119"/>
                        <a14:foregroundMark x1="81053" y1="25287" x2="81053" y2="25287"/>
                        <a14:foregroundMark x1="83308" y1="38697" x2="83308" y2="38697"/>
                        <a14:foregroundMark x1="91880" y1="40996" x2="91880" y2="40996"/>
                        <a14:foregroundMark x1="75789" y1="91188" x2="75789" y2="91188"/>
                        <a14:foregroundMark x1="76692" y1="93487" x2="76692" y2="93487"/>
                        <a14:foregroundMark x1="73835" y1="91571" x2="73835" y2="91571"/>
                        <a14:foregroundMark x1="93083" y1="84674" x2="93083" y2="84674"/>
                        <a14:foregroundMark x1="93534" y1="82375" x2="93534" y2="82375"/>
                        <a14:foregroundMark x1="96541" y1="82375" x2="96541" y2="82375"/>
                        <a14:foregroundMark x1="94286" y1="85057" x2="94286" y2="85057"/>
                        <a14:foregroundMark x1="74887" y1="93103" x2="74887" y2="93103"/>
                        <a14:foregroundMark x1="70977" y1="60536" x2="70977" y2="60536"/>
                        <a14:foregroundMark x1="69925" y1="63602" x2="69925" y2="63602"/>
                        <a14:foregroundMark x1="6165" y1="90805" x2="6165" y2="90805"/>
                        <a14:foregroundMark x1="4361" y1="93487" x2="4361" y2="93487"/>
                        <a14:foregroundMark x1="3910" y1="93103" x2="3910" y2="93103"/>
                        <a14:foregroundMark x1="5564" y1="90805" x2="5564" y2="90805"/>
                        <a14:foregroundMark x1="6316" y1="93487" x2="6316" y2="93487"/>
                        <a14:foregroundMark x1="8872" y1="92720" x2="8872" y2="92720"/>
                        <a14:foregroundMark x1="17444" y1="88889" x2="17444" y2="88889"/>
                        <a14:foregroundMark x1="26767" y1="80843" x2="26767" y2="80843"/>
                        <a14:foregroundMark x1="26617" y1="78927" x2="26617" y2="78927"/>
                        <a14:foregroundMark x1="27068" y1="75862" x2="27068" y2="75862"/>
                        <a14:foregroundMark x1="40602" y1="91571" x2="40602" y2="91571"/>
                        <a14:foregroundMark x1="39398" y1="91954" x2="39398" y2="91954"/>
                        <a14:foregroundMark x1="36391" y1="91954" x2="36391" y2="91954"/>
                        <a14:foregroundMark x1="33383" y1="93487" x2="33383" y2="93487"/>
                        <a14:foregroundMark x1="37594" y1="93487" x2="37594" y2="93487"/>
                        <a14:foregroundMark x1="56842" y1="84674" x2="56842" y2="84674"/>
                        <a14:foregroundMark x1="61353" y1="81609" x2="61353" y2="81609"/>
                        <a14:foregroundMark x1="57895" y1="80843" x2="57895" y2="80843"/>
                        <a14:foregroundMark x1="58496" y1="84674" x2="58496" y2="84674"/>
                        <a14:foregroundMark x1="59098" y1="81609" x2="59098" y2="81609"/>
                        <a14:foregroundMark x1="60150" y1="79693" x2="60150" y2="79693"/>
                        <a14:foregroundMark x1="97444" y1="81609" x2="97444" y2="81609"/>
                        <a14:foregroundMark x1="73383" y1="93870" x2="73383" y2="93870"/>
                        <a14:foregroundMark x1="72331" y1="95785" x2="72331" y2="95785"/>
                        <a14:foregroundMark x1="71128" y1="93103" x2="71128" y2="93103"/>
                        <a14:foregroundMark x1="67970" y1="95785" x2="67970" y2="95785"/>
                        <a14:foregroundMark x1="69023" y1="95402" x2="69023" y2="95402"/>
                        <a14:foregroundMark x1="72030" y1="92720" x2="72030" y2="92720"/>
                        <a14:foregroundMark x1="70075" y1="93487" x2="70075" y2="93487"/>
                        <a14:foregroundMark x1="62105" y1="79693" x2="62105" y2="79693"/>
                        <a14:foregroundMark x1="62857" y1="81226" x2="62857" y2="81226"/>
                        <a14:foregroundMark x1="63910" y1="80460" x2="63910" y2="80460"/>
                        <a14:foregroundMark x1="63158" y1="78927" x2="63158" y2="78927"/>
                        <a14:foregroundMark x1="37293" y1="91571" x2="37293" y2="91571"/>
                        <a14:foregroundMark x1="35038" y1="93103" x2="35038" y2="93103"/>
                        <a14:foregroundMark x1="34586" y1="95785" x2="34586" y2="95785"/>
                        <a14:foregroundMark x1="35038" y1="95019" x2="35038" y2="95019"/>
                        <a14:foregroundMark x1="2105" y1="95402" x2="2105" y2="95402"/>
                        <a14:foregroundMark x1="3008" y1="91571" x2="3008" y2="91571"/>
                        <a14:foregroundMark x1="3158" y1="95019" x2="3158" y2="95019"/>
                        <a14:foregroundMark x1="2256" y1="94636" x2="2256" y2="94636"/>
                        <a14:foregroundMark x1="23910" y1="34866" x2="23910" y2="34866"/>
                        <a14:foregroundMark x1="17594" y1="29502" x2="17594" y2="29502"/>
                        <a14:foregroundMark x1="16391" y1="25287" x2="16391" y2="25287"/>
                        <a14:foregroundMark x1="19850" y1="36398" x2="19850" y2="36398"/>
                        <a14:foregroundMark x1="23910" y1="45594" x2="23910" y2="45594"/>
                        <a14:foregroundMark x1="14586" y1="16092" x2="14586" y2="16092"/>
                        <a14:foregroundMark x1="22105" y1="30268" x2="22105" y2="30268"/>
                        <a14:foregroundMark x1="52481" y1="43295" x2="52481" y2="43295"/>
                        <a14:foregroundMark x1="55188" y1="39080" x2="55188" y2="39080"/>
                        <a14:foregroundMark x1="58346" y1="32950" x2="58346" y2="32950"/>
                        <a14:foregroundMark x1="59098" y1="41379" x2="59098" y2="41379"/>
                        <a14:foregroundMark x1="46617" y1="47126" x2="46617" y2="47126"/>
                        <a14:foregroundMark x1="45564" y1="21456" x2="45564" y2="21456"/>
                        <a14:foregroundMark x1="84812" y1="61303" x2="84812" y2="61303"/>
                        <a14:foregroundMark x1="84361" y1="67050" x2="84361" y2="67050"/>
                        <a14:foregroundMark x1="84812" y1="71264" x2="84812" y2="71264"/>
                        <a14:foregroundMark x1="84211" y1="86590" x2="84211" y2="86590"/>
                        <a14:foregroundMark x1="84511" y1="81609" x2="84511" y2="81609"/>
                        <a14:foregroundMark x1="83158" y1="90805" x2="83158" y2="90805"/>
                        <a14:foregroundMark x1="91429" y1="59387" x2="91429" y2="59387"/>
                        <a14:foregroundMark x1="95940" y1="54789" x2="95940" y2="54789"/>
                        <a14:foregroundMark x1="97744" y1="57471" x2="97744" y2="57471"/>
                        <a14:foregroundMark x1="26767" y1="50192" x2="26767" y2="50192"/>
                        <a14:foregroundMark x1="27669" y1="56705" x2="27669" y2="56705"/>
                        <a14:foregroundMark x1="28722" y1="65134" x2="28722" y2="65134"/>
                        <a14:foregroundMark x1="28872" y1="75096" x2="28872" y2="75096"/>
                        <a14:foregroundMark x1="47068" y1="34100" x2="47068" y2="34100"/>
                        <a14:foregroundMark x1="62406" y1="52874" x2="62406" y2="52874"/>
                        <a14:foregroundMark x1="56992" y1="65134" x2="56992" y2="65134"/>
                        <a14:foregroundMark x1="89774" y1="75479" x2="89774" y2="75479"/>
                        <a14:foregroundMark x1="97594" y1="72031" x2="97594" y2="72031"/>
                        <a14:foregroundMark x1="95789" y1="68966" x2="95789" y2="68966"/>
                        <a14:foregroundMark x1="40602" y1="92720" x2="40602" y2="92720"/>
                        <a14:foregroundMark x1="42256" y1="92720" x2="42256" y2="92720"/>
                        <a14:foregroundMark x1="42105" y1="93487" x2="42105" y2="93487"/>
                        <a14:foregroundMark x1="43459" y1="93870" x2="43459" y2="93870"/>
                        <a14:foregroundMark x1="44662" y1="91188" x2="44662" y2="91188"/>
                        <a14:foregroundMark x1="45564" y1="92337" x2="45564" y2="92337"/>
                        <a14:foregroundMark x1="39699" y1="95019" x2="39699" y2="95019"/>
                        <a14:foregroundMark x1="35789" y1="94253" x2="35789" y2="94253"/>
                        <a14:foregroundMark x1="34286" y1="94253" x2="34286" y2="94253"/>
                        <a14:foregroundMark x1="11880" y1="91954" x2="11880" y2="91954"/>
                        <a14:foregroundMark x1="9925" y1="93103" x2="9925" y2="93103"/>
                        <a14:foregroundMark x1="6917" y1="93870" x2="6917" y2="93870"/>
                        <a14:foregroundMark x1="4662" y1="95402" x2="4662" y2="95402"/>
                        <a14:foregroundMark x1="2105" y1="96935" x2="2105" y2="96935"/>
                        <a14:foregroundMark x1="1805" y1="93487" x2="1805" y2="93487"/>
                        <a14:foregroundMark x1="1654" y1="91954" x2="1654" y2="91954"/>
                        <a14:foregroundMark x1="1504" y1="95402" x2="1504" y2="95402"/>
                        <a14:foregroundMark x1="1053" y1="96935" x2="1053" y2="96935"/>
                        <a14:foregroundMark x1="62105" y1="37165" x2="62105" y2="37165"/>
                        <a14:foregroundMark x1="61053" y1="36398" x2="61053" y2="36398"/>
                        <a14:foregroundMark x1="96241" y1="41379" x2="96241" y2="41379"/>
                        <a14:foregroundMark x1="75639" y1="89655" x2="75639" y2="89655"/>
                        <a14:foregroundMark x1="77895" y1="94253" x2="77895" y2="94253"/>
                        <a14:foregroundMark x1="80150" y1="93103" x2="80150" y2="93103"/>
                        <a14:foregroundMark x1="80752" y1="93103" x2="80752" y2="93103"/>
                        <a14:foregroundMark x1="86617" y1="90421" x2="86617" y2="90421"/>
                        <a14:foregroundMark x1="86917" y1="82759" x2="86917" y2="82759"/>
                        <a14:foregroundMark x1="91880" y1="80843" x2="91880" y2="80843"/>
                        <a14:foregroundMark x1="93534" y1="81609" x2="93534" y2="81609"/>
                        <a14:foregroundMark x1="96090" y1="81992" x2="96090" y2="81992"/>
                        <a14:foregroundMark x1="94737" y1="80077" x2="94737" y2="80077"/>
                        <a14:foregroundMark x1="98797" y1="81992" x2="98797" y2="81992"/>
                        <a14:foregroundMark x1="71128" y1="96552" x2="71128" y2="96552"/>
                        <a14:foregroundMark x1="70827" y1="93870" x2="70827" y2="93870"/>
                        <a14:foregroundMark x1="32180" y1="95019" x2="32180" y2="95019"/>
                        <a14:foregroundMark x1="34286" y1="93103" x2="34286" y2="93103"/>
                        <a14:foregroundMark x1="33835" y1="92337" x2="33383" y2="92337"/>
                        <a14:foregroundMark x1="32632" y1="95785" x2="32632" y2="95785"/>
                        <a14:foregroundMark x1="52782" y1="89655" x2="52782" y2="89655"/>
                        <a14:foregroundMark x1="50677" y1="88889" x2="50677" y2="88889"/>
                        <a14:foregroundMark x1="51128" y1="91571" x2="51128" y2="91571"/>
                        <a14:foregroundMark x1="9323" y1="15709" x2="9323" y2="15709"/>
                        <a14:foregroundMark x1="9624" y1="12261" x2="9624" y2="12261"/>
                        <a14:foregroundMark x1="8571" y1="20307" x2="8571" y2="20307"/>
                        <a14:foregroundMark x1="11128" y1="15709" x2="11128" y2="15709"/>
                        <a14:foregroundMark x1="12932" y1="12644" x2="12932" y2="12644"/>
                        <a14:foregroundMark x1="10376" y1="8046" x2="10376" y2="8046"/>
                        <a14:backgroundMark x1="66316" y1="11877" x2="66316" y2="11877"/>
                        <a14:backgroundMark x1="29774" y1="10728" x2="29774" y2="10728"/>
                        <a14:backgroundMark x1="72632" y1="75479" x2="72632" y2="75479"/>
                        <a14:backgroundMark x1="95489" y1="10728" x2="95489" y2="107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400" y="3221731"/>
            <a:ext cx="3989541" cy="1565820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78577" y="1359287"/>
            <a:ext cx="394538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Shape retrieval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101014" y="1353286"/>
            <a:ext cx="394538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Group-wise analysis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8123451" y="1347251"/>
            <a:ext cx="394538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Matching &amp; transfer of shape / functional data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617" y="4007462"/>
            <a:ext cx="3945386" cy="1866919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4076617" y="3751487"/>
            <a:ext cx="394538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Shape dissimilarity metrics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96541" y="4129939"/>
            <a:ext cx="35094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[From] Bronstein et al. Shape Google: Geometric Words and Expressions for Invariant Shape Retrieval, ACM Trans Graph 2011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94581" y="2888198"/>
            <a:ext cx="35094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[From] Niethammer et al. Global medical shape analysis using the Laplace-</a:t>
            </a:r>
            <a:r>
              <a:rPr kumimoji="0" lang="en-GB" sz="9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Beltrami</a:t>
            </a: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spectrum, MICCAI 2007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6215815" y="5702329"/>
            <a:ext cx="350945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[From] Konukoglu et al. Discriminative segmentation-based evaluation through shape dissimilarity, IEEE TMI 2012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482328" y="4685870"/>
            <a:ext cx="35094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[Top] </a:t>
            </a:r>
            <a:r>
              <a:rPr kumimoji="0" lang="en-GB" sz="9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Lombaert</a:t>
            </a: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et al. Brain transfer: Spectral analysis of cortical surfaces and functional maps, IPMI 2015</a:t>
            </a:r>
          </a:p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[Bottom] </a:t>
            </a:r>
            <a:r>
              <a:rPr kumimoji="0" lang="en-GB" sz="9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Ovsjanikov</a:t>
            </a: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et al. Functional maps: a flexible representation of maps between shapes. ACM Trans Graph 2012</a:t>
            </a:r>
          </a:p>
        </p:txBody>
      </p:sp>
    </p:spTree>
    <p:extLst>
      <p:ext uri="{BB962C8B-B14F-4D97-AF65-F5344CB8AC3E}">
        <p14:creationId xmlns:p14="http://schemas.microsoft.com/office/powerpoint/2010/main" val="1026829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/>
          <p:cNvSpPr txBox="1">
            <a:spLocks/>
          </p:cNvSpPr>
          <p:nvPr/>
        </p:nvSpPr>
        <p:spPr>
          <a:xfrm>
            <a:off x="278446" y="73361"/>
            <a:ext cx="9517404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Intuition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on 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spectral shape analysis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066" y="1351411"/>
            <a:ext cx="6405151" cy="335269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601" y="1342358"/>
            <a:ext cx="4076086" cy="336277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10066" y="963751"/>
            <a:ext cx="10739621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“Chladni figures”: sand on vibrating plates creates </a:t>
            </a: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shape-dependent patterns </a:t>
            </a:r>
            <a:r>
              <a:rPr kumimoji="0" lang="en-GB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for a countable set of </a:t>
            </a: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shape-dependent resonance frequencies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6" name="Rounded Rectangle 25"/>
          <p:cNvSpPr/>
          <p:nvPr/>
        </p:nvSpPr>
        <p:spPr>
          <a:xfrm>
            <a:off x="2318616" y="5005705"/>
            <a:ext cx="7477234" cy="1120039"/>
          </a:xfrm>
          <a:prstGeom prst="roundRect">
            <a:avLst>
              <a:gd name="adj" fmla="val 797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2543294" y="5155604"/>
                <a:ext cx="7215612" cy="841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Also true for heat diffusion [1], particle wave function (Schrödinger equation) [2]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Characterize a shape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GB" sz="1600" b="0" i="0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Ω</m:t>
                    </m:r>
                  </m:oMath>
                </a14:m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via the properties of differential operators defined on the domain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GB" sz="1600" b="0" i="0" u="none" strike="noStrike" kern="1200" cap="none" spc="-15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Ω</m:t>
                    </m:r>
                  </m:oMath>
                </a14:m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The spectrum </a:t>
                </a:r>
                <a14:m>
                  <m:oMath xmlns:m="http://schemas.openxmlformats.org/officeDocument/2006/math">
                    <m:r>
                      <a:rPr kumimoji="0" lang="en-GB" sz="1600" b="1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𝝀</m:t>
                    </m:r>
                    <m:r>
                      <a:rPr kumimoji="0" lang="en-GB" sz="16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kumimoji="0" lang="en-GB" sz="1600" b="0" i="1" u="none" strike="noStrike" kern="1200" cap="none" spc="-15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d>
                          <m:dPr>
                            <m:ctrlPr>
                              <a:rPr kumimoji="0" lang="en-GB" sz="1600" b="0" i="1" u="none" strike="noStrike" kern="1200" cap="none" spc="-15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GB" sz="1600" b="0" i="1" u="none" strike="noStrike" kern="1200" cap="none" spc="-15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GB" sz="1600" b="0" i="1" u="none" strike="noStrike" kern="1200" cap="none" spc="-15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kumimoji="0" lang="en-GB" sz="1600" b="0" i="1" u="none" strike="noStrike" kern="1200" cap="none" spc="-15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0" lang="en-GB" sz="1600" b="0" i="1" u="none" strike="noStrike" kern="1200" cap="none" spc="-15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  <m:r>
                          <a:rPr kumimoji="0" lang="en-GB" sz="1600" b="0" i="1" u="none" strike="noStrike" kern="1200" cap="none" spc="-15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=1,2, …</m:t>
                        </m:r>
                      </m:sub>
                    </m:sSub>
                  </m:oMath>
                </a14:m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of the Laplace-</a:t>
                </a:r>
                <a:r>
                  <a:rPr kumimoji="0" lang="en-GB" sz="1600" b="0" i="0" u="none" strike="noStrike" kern="1200" cap="none" spc="-15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Beltrami</a:t>
                </a: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operator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600" b="0" i="1" u="none" strike="noStrike" kern="1200" cap="none" spc="-15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600" b="0" i="0" u="none" strike="noStrike" kern="1200" cap="none" spc="-15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Δ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0" lang="en-GB" sz="1600" b="0" i="0" u="none" strike="noStrike" kern="1200" cap="none" spc="-15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Ω</m:t>
                        </m:r>
                      </m:sub>
                    </m:sSub>
                  </m:oMath>
                </a14:m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relates to geometrical invariants of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GB" sz="1600" b="0" i="0" u="none" strike="noStrike" kern="1200" cap="none" spc="-15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Ω</m:t>
                    </m:r>
                  </m:oMath>
                </a14:m>
                <a:endParaRPr kumimoji="0" lang="en-GB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3294" y="5155604"/>
                <a:ext cx="7215612" cy="841769"/>
              </a:xfrm>
              <a:prstGeom prst="rect">
                <a:avLst/>
              </a:prstGeom>
              <a:blipFill>
                <a:blip r:embed="rId5"/>
                <a:stretch>
                  <a:fillRect l="-338" t="-2174" b="-79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/>
          <p:cNvSpPr txBox="1"/>
          <p:nvPr/>
        </p:nvSpPr>
        <p:spPr>
          <a:xfrm>
            <a:off x="6052242" y="6525782"/>
            <a:ext cx="6105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[1] Reuter et al. Laplace-</a:t>
            </a:r>
            <a:r>
              <a:rPr kumimoji="0" lang="en-GB" sz="9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Beltrami</a:t>
            </a: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spectra as Shape DNA of surfaces and solids, CAD 2006</a:t>
            </a:r>
          </a:p>
          <a:p>
            <a:pPr marL="0" marR="0" lvl="0" indent="0" algn="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[2] </a:t>
            </a:r>
            <a:r>
              <a:rPr kumimoji="0" lang="en-GB" sz="9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Aubry</a:t>
            </a: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et al. The Wave Kernel Signature, ICCV workshops 2011</a:t>
            </a: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557170" y="2806908"/>
            <a:ext cx="2381683" cy="209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From Wikipedia</a:t>
            </a:r>
          </a:p>
        </p:txBody>
      </p:sp>
    </p:spTree>
    <p:extLst>
      <p:ext uri="{BB962C8B-B14F-4D97-AF65-F5344CB8AC3E}">
        <p14:creationId xmlns:p14="http://schemas.microsoft.com/office/powerpoint/2010/main" val="6282019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405" y="3706887"/>
            <a:ext cx="295424" cy="194712"/>
          </a:xfrm>
          <a:prstGeom prst="rect">
            <a:avLst/>
          </a:prstGeom>
        </p:spPr>
      </p:pic>
      <p:sp>
        <p:nvSpPr>
          <p:cNvPr id="6" name="Freeform: Shape 5"/>
          <p:cNvSpPr/>
          <p:nvPr/>
        </p:nvSpPr>
        <p:spPr>
          <a:xfrm>
            <a:off x="658671" y="1384226"/>
            <a:ext cx="2129799" cy="2472551"/>
          </a:xfrm>
          <a:custGeom>
            <a:avLst/>
            <a:gdLst>
              <a:gd name="connsiteX0" fmla="*/ 452674 w 1671539"/>
              <a:gd name="connsiteY0" fmla="*/ 63374 h 1781186"/>
              <a:gd name="connsiteX1" fmla="*/ 0 w 1671539"/>
              <a:gd name="connsiteY1" fmla="*/ 461727 h 1781186"/>
              <a:gd name="connsiteX2" fmla="*/ 452674 w 1671539"/>
              <a:gd name="connsiteY2" fmla="*/ 959667 h 1781186"/>
              <a:gd name="connsiteX3" fmla="*/ 235390 w 1671539"/>
              <a:gd name="connsiteY3" fmla="*/ 1367073 h 1781186"/>
              <a:gd name="connsiteX4" fmla="*/ 271604 w 1671539"/>
              <a:gd name="connsiteY4" fmla="*/ 1647730 h 1781186"/>
              <a:gd name="connsiteX5" fmla="*/ 769545 w 1671539"/>
              <a:gd name="connsiteY5" fmla="*/ 1756372 h 1781186"/>
              <a:gd name="connsiteX6" fmla="*/ 1520982 w 1671539"/>
              <a:gd name="connsiteY6" fmla="*/ 1186004 h 1781186"/>
              <a:gd name="connsiteX7" fmla="*/ 1629624 w 1671539"/>
              <a:gd name="connsiteY7" fmla="*/ 407406 h 1781186"/>
              <a:gd name="connsiteX8" fmla="*/ 1004935 w 1671539"/>
              <a:gd name="connsiteY8" fmla="*/ 0 h 1781186"/>
              <a:gd name="connsiteX0" fmla="*/ 452674 w 1671539"/>
              <a:gd name="connsiteY0" fmla="*/ 63374 h 1781186"/>
              <a:gd name="connsiteX1" fmla="*/ 0 w 1671539"/>
              <a:gd name="connsiteY1" fmla="*/ 461727 h 1781186"/>
              <a:gd name="connsiteX2" fmla="*/ 452674 w 1671539"/>
              <a:gd name="connsiteY2" fmla="*/ 959667 h 1781186"/>
              <a:gd name="connsiteX3" fmla="*/ 235390 w 1671539"/>
              <a:gd name="connsiteY3" fmla="*/ 1367073 h 1781186"/>
              <a:gd name="connsiteX4" fmla="*/ 271604 w 1671539"/>
              <a:gd name="connsiteY4" fmla="*/ 1647730 h 1781186"/>
              <a:gd name="connsiteX5" fmla="*/ 769545 w 1671539"/>
              <a:gd name="connsiteY5" fmla="*/ 1756372 h 1781186"/>
              <a:gd name="connsiteX6" fmla="*/ 1520982 w 1671539"/>
              <a:gd name="connsiteY6" fmla="*/ 1186004 h 1781186"/>
              <a:gd name="connsiteX7" fmla="*/ 1629624 w 1671539"/>
              <a:gd name="connsiteY7" fmla="*/ 407406 h 1781186"/>
              <a:gd name="connsiteX8" fmla="*/ 1004935 w 1671539"/>
              <a:gd name="connsiteY8" fmla="*/ 0 h 1781186"/>
              <a:gd name="connsiteX9" fmla="*/ 452674 w 1671539"/>
              <a:gd name="connsiteY9" fmla="*/ 63374 h 1781186"/>
              <a:gd name="connsiteX0" fmla="*/ 452674 w 1671539"/>
              <a:gd name="connsiteY0" fmla="*/ 101035 h 1818847"/>
              <a:gd name="connsiteX1" fmla="*/ 0 w 1671539"/>
              <a:gd name="connsiteY1" fmla="*/ 499388 h 1818847"/>
              <a:gd name="connsiteX2" fmla="*/ 452674 w 1671539"/>
              <a:gd name="connsiteY2" fmla="*/ 997328 h 1818847"/>
              <a:gd name="connsiteX3" fmla="*/ 235390 w 1671539"/>
              <a:gd name="connsiteY3" fmla="*/ 1404734 h 1818847"/>
              <a:gd name="connsiteX4" fmla="*/ 271604 w 1671539"/>
              <a:gd name="connsiteY4" fmla="*/ 1685391 h 1818847"/>
              <a:gd name="connsiteX5" fmla="*/ 769545 w 1671539"/>
              <a:gd name="connsiteY5" fmla="*/ 1794033 h 1818847"/>
              <a:gd name="connsiteX6" fmla="*/ 1520982 w 1671539"/>
              <a:gd name="connsiteY6" fmla="*/ 1223665 h 1818847"/>
              <a:gd name="connsiteX7" fmla="*/ 1629624 w 1671539"/>
              <a:gd name="connsiteY7" fmla="*/ 445067 h 1818847"/>
              <a:gd name="connsiteX8" fmla="*/ 1004935 w 1671539"/>
              <a:gd name="connsiteY8" fmla="*/ 37661 h 1818847"/>
              <a:gd name="connsiteX9" fmla="*/ 452674 w 1671539"/>
              <a:gd name="connsiteY9" fmla="*/ 101035 h 1818847"/>
              <a:gd name="connsiteX0" fmla="*/ 452674 w 1671539"/>
              <a:gd name="connsiteY0" fmla="*/ 101035 h 1818847"/>
              <a:gd name="connsiteX1" fmla="*/ 0 w 1671539"/>
              <a:gd name="connsiteY1" fmla="*/ 499388 h 1818847"/>
              <a:gd name="connsiteX2" fmla="*/ 452674 w 1671539"/>
              <a:gd name="connsiteY2" fmla="*/ 997328 h 1818847"/>
              <a:gd name="connsiteX3" fmla="*/ 235390 w 1671539"/>
              <a:gd name="connsiteY3" fmla="*/ 1404734 h 1818847"/>
              <a:gd name="connsiteX4" fmla="*/ 271604 w 1671539"/>
              <a:gd name="connsiteY4" fmla="*/ 1685391 h 1818847"/>
              <a:gd name="connsiteX5" fmla="*/ 769545 w 1671539"/>
              <a:gd name="connsiteY5" fmla="*/ 1794033 h 1818847"/>
              <a:gd name="connsiteX6" fmla="*/ 1520982 w 1671539"/>
              <a:gd name="connsiteY6" fmla="*/ 1223665 h 1818847"/>
              <a:gd name="connsiteX7" fmla="*/ 1629624 w 1671539"/>
              <a:gd name="connsiteY7" fmla="*/ 445067 h 1818847"/>
              <a:gd name="connsiteX8" fmla="*/ 1004935 w 1671539"/>
              <a:gd name="connsiteY8" fmla="*/ 37661 h 1818847"/>
              <a:gd name="connsiteX9" fmla="*/ 452674 w 1671539"/>
              <a:gd name="connsiteY9" fmla="*/ 101035 h 1818847"/>
              <a:gd name="connsiteX0" fmla="*/ 452674 w 1671539"/>
              <a:gd name="connsiteY0" fmla="*/ 122612 h 1840424"/>
              <a:gd name="connsiteX1" fmla="*/ 0 w 1671539"/>
              <a:gd name="connsiteY1" fmla="*/ 520965 h 1840424"/>
              <a:gd name="connsiteX2" fmla="*/ 452674 w 1671539"/>
              <a:gd name="connsiteY2" fmla="*/ 1018905 h 1840424"/>
              <a:gd name="connsiteX3" fmla="*/ 235390 w 1671539"/>
              <a:gd name="connsiteY3" fmla="*/ 1426311 h 1840424"/>
              <a:gd name="connsiteX4" fmla="*/ 271604 w 1671539"/>
              <a:gd name="connsiteY4" fmla="*/ 1706968 h 1840424"/>
              <a:gd name="connsiteX5" fmla="*/ 769545 w 1671539"/>
              <a:gd name="connsiteY5" fmla="*/ 1815610 h 1840424"/>
              <a:gd name="connsiteX6" fmla="*/ 1520982 w 1671539"/>
              <a:gd name="connsiteY6" fmla="*/ 1245242 h 1840424"/>
              <a:gd name="connsiteX7" fmla="*/ 1629624 w 1671539"/>
              <a:gd name="connsiteY7" fmla="*/ 466644 h 1840424"/>
              <a:gd name="connsiteX8" fmla="*/ 1004935 w 1671539"/>
              <a:gd name="connsiteY8" fmla="*/ 59238 h 1840424"/>
              <a:gd name="connsiteX9" fmla="*/ 452674 w 1671539"/>
              <a:gd name="connsiteY9" fmla="*/ 122612 h 1840424"/>
              <a:gd name="connsiteX0" fmla="*/ 319714 w 1674381"/>
              <a:gd name="connsiteY0" fmla="*/ 60493 h 1886947"/>
              <a:gd name="connsiteX1" fmla="*/ 2842 w 1674381"/>
              <a:gd name="connsiteY1" fmla="*/ 567488 h 1886947"/>
              <a:gd name="connsiteX2" fmla="*/ 455516 w 1674381"/>
              <a:gd name="connsiteY2" fmla="*/ 1065428 h 1886947"/>
              <a:gd name="connsiteX3" fmla="*/ 238232 w 1674381"/>
              <a:gd name="connsiteY3" fmla="*/ 1472834 h 1886947"/>
              <a:gd name="connsiteX4" fmla="*/ 274446 w 1674381"/>
              <a:gd name="connsiteY4" fmla="*/ 1753491 h 1886947"/>
              <a:gd name="connsiteX5" fmla="*/ 772387 w 1674381"/>
              <a:gd name="connsiteY5" fmla="*/ 1862133 h 1886947"/>
              <a:gd name="connsiteX6" fmla="*/ 1523824 w 1674381"/>
              <a:gd name="connsiteY6" fmla="*/ 1291765 h 1886947"/>
              <a:gd name="connsiteX7" fmla="*/ 1632466 w 1674381"/>
              <a:gd name="connsiteY7" fmla="*/ 513167 h 1886947"/>
              <a:gd name="connsiteX8" fmla="*/ 1007777 w 1674381"/>
              <a:gd name="connsiteY8" fmla="*/ 105761 h 1886947"/>
              <a:gd name="connsiteX9" fmla="*/ 319714 w 1674381"/>
              <a:gd name="connsiteY9" fmla="*/ 60493 h 1886947"/>
              <a:gd name="connsiteX0" fmla="*/ 319107 w 1665056"/>
              <a:gd name="connsiteY0" fmla="*/ 55274 h 1881728"/>
              <a:gd name="connsiteX1" fmla="*/ 2235 w 1665056"/>
              <a:gd name="connsiteY1" fmla="*/ 562269 h 1881728"/>
              <a:gd name="connsiteX2" fmla="*/ 454909 w 1665056"/>
              <a:gd name="connsiteY2" fmla="*/ 1060209 h 1881728"/>
              <a:gd name="connsiteX3" fmla="*/ 237625 w 1665056"/>
              <a:gd name="connsiteY3" fmla="*/ 1467615 h 1881728"/>
              <a:gd name="connsiteX4" fmla="*/ 273839 w 1665056"/>
              <a:gd name="connsiteY4" fmla="*/ 1748272 h 1881728"/>
              <a:gd name="connsiteX5" fmla="*/ 771780 w 1665056"/>
              <a:gd name="connsiteY5" fmla="*/ 1856914 h 1881728"/>
              <a:gd name="connsiteX6" fmla="*/ 1523217 w 1665056"/>
              <a:gd name="connsiteY6" fmla="*/ 1286546 h 1881728"/>
              <a:gd name="connsiteX7" fmla="*/ 1631859 w 1665056"/>
              <a:gd name="connsiteY7" fmla="*/ 507948 h 1881728"/>
              <a:gd name="connsiteX8" fmla="*/ 1124865 w 1665056"/>
              <a:gd name="connsiteY8" fmla="*/ 64328 h 1881728"/>
              <a:gd name="connsiteX9" fmla="*/ 319107 w 1665056"/>
              <a:gd name="connsiteY9" fmla="*/ 55274 h 1881728"/>
              <a:gd name="connsiteX0" fmla="*/ 319107 w 1665056"/>
              <a:gd name="connsiteY0" fmla="*/ 55274 h 1898509"/>
              <a:gd name="connsiteX1" fmla="*/ 2235 w 1665056"/>
              <a:gd name="connsiteY1" fmla="*/ 562269 h 1898509"/>
              <a:gd name="connsiteX2" fmla="*/ 454909 w 1665056"/>
              <a:gd name="connsiteY2" fmla="*/ 1060209 h 1898509"/>
              <a:gd name="connsiteX3" fmla="*/ 237625 w 1665056"/>
              <a:gd name="connsiteY3" fmla="*/ 1467615 h 1898509"/>
              <a:gd name="connsiteX4" fmla="*/ 319107 w 1665056"/>
              <a:gd name="connsiteY4" fmla="*/ 1811646 h 1898509"/>
              <a:gd name="connsiteX5" fmla="*/ 771780 w 1665056"/>
              <a:gd name="connsiteY5" fmla="*/ 1856914 h 1898509"/>
              <a:gd name="connsiteX6" fmla="*/ 1523217 w 1665056"/>
              <a:gd name="connsiteY6" fmla="*/ 1286546 h 1898509"/>
              <a:gd name="connsiteX7" fmla="*/ 1631859 w 1665056"/>
              <a:gd name="connsiteY7" fmla="*/ 507948 h 1898509"/>
              <a:gd name="connsiteX8" fmla="*/ 1124865 w 1665056"/>
              <a:gd name="connsiteY8" fmla="*/ 64328 h 1898509"/>
              <a:gd name="connsiteX9" fmla="*/ 319107 w 1665056"/>
              <a:gd name="connsiteY9" fmla="*/ 55274 h 1898509"/>
              <a:gd name="connsiteX0" fmla="*/ 319107 w 1665056"/>
              <a:gd name="connsiteY0" fmla="*/ 55274 h 1859123"/>
              <a:gd name="connsiteX1" fmla="*/ 2235 w 1665056"/>
              <a:gd name="connsiteY1" fmla="*/ 562269 h 1859123"/>
              <a:gd name="connsiteX2" fmla="*/ 454909 w 1665056"/>
              <a:gd name="connsiteY2" fmla="*/ 1060209 h 1859123"/>
              <a:gd name="connsiteX3" fmla="*/ 237625 w 1665056"/>
              <a:gd name="connsiteY3" fmla="*/ 1467615 h 1859123"/>
              <a:gd name="connsiteX4" fmla="*/ 771780 w 1665056"/>
              <a:gd name="connsiteY4" fmla="*/ 1856914 h 1859123"/>
              <a:gd name="connsiteX5" fmla="*/ 1523217 w 1665056"/>
              <a:gd name="connsiteY5" fmla="*/ 1286546 h 1859123"/>
              <a:gd name="connsiteX6" fmla="*/ 1631859 w 1665056"/>
              <a:gd name="connsiteY6" fmla="*/ 507948 h 1859123"/>
              <a:gd name="connsiteX7" fmla="*/ 1124865 w 1665056"/>
              <a:gd name="connsiteY7" fmla="*/ 64328 h 1859123"/>
              <a:gd name="connsiteX8" fmla="*/ 319107 w 1665056"/>
              <a:gd name="connsiteY8" fmla="*/ 55274 h 1859123"/>
              <a:gd name="connsiteX0" fmla="*/ 319107 w 1665056"/>
              <a:gd name="connsiteY0" fmla="*/ 55274 h 1860553"/>
              <a:gd name="connsiteX1" fmla="*/ 2235 w 1665056"/>
              <a:gd name="connsiteY1" fmla="*/ 562269 h 1860553"/>
              <a:gd name="connsiteX2" fmla="*/ 454909 w 1665056"/>
              <a:gd name="connsiteY2" fmla="*/ 1060209 h 1860553"/>
              <a:gd name="connsiteX3" fmla="*/ 237625 w 1665056"/>
              <a:gd name="connsiteY3" fmla="*/ 1467615 h 1860553"/>
              <a:gd name="connsiteX4" fmla="*/ 771780 w 1665056"/>
              <a:gd name="connsiteY4" fmla="*/ 1856914 h 1860553"/>
              <a:gd name="connsiteX5" fmla="*/ 1523217 w 1665056"/>
              <a:gd name="connsiteY5" fmla="*/ 1286546 h 1860553"/>
              <a:gd name="connsiteX6" fmla="*/ 1631859 w 1665056"/>
              <a:gd name="connsiteY6" fmla="*/ 507948 h 1860553"/>
              <a:gd name="connsiteX7" fmla="*/ 1124865 w 1665056"/>
              <a:gd name="connsiteY7" fmla="*/ 64328 h 1860553"/>
              <a:gd name="connsiteX8" fmla="*/ 319107 w 1665056"/>
              <a:gd name="connsiteY8" fmla="*/ 55274 h 1860553"/>
              <a:gd name="connsiteX0" fmla="*/ 319107 w 1665056"/>
              <a:gd name="connsiteY0" fmla="*/ 55274 h 1860553"/>
              <a:gd name="connsiteX1" fmla="*/ 2235 w 1665056"/>
              <a:gd name="connsiteY1" fmla="*/ 562269 h 1860553"/>
              <a:gd name="connsiteX2" fmla="*/ 454909 w 1665056"/>
              <a:gd name="connsiteY2" fmla="*/ 1060209 h 1860553"/>
              <a:gd name="connsiteX3" fmla="*/ 237625 w 1665056"/>
              <a:gd name="connsiteY3" fmla="*/ 1467615 h 1860553"/>
              <a:gd name="connsiteX4" fmla="*/ 771780 w 1665056"/>
              <a:gd name="connsiteY4" fmla="*/ 1856914 h 1860553"/>
              <a:gd name="connsiteX5" fmla="*/ 1523217 w 1665056"/>
              <a:gd name="connsiteY5" fmla="*/ 1286546 h 1860553"/>
              <a:gd name="connsiteX6" fmla="*/ 1631859 w 1665056"/>
              <a:gd name="connsiteY6" fmla="*/ 507948 h 1860553"/>
              <a:gd name="connsiteX7" fmla="*/ 1124865 w 1665056"/>
              <a:gd name="connsiteY7" fmla="*/ 64328 h 1860553"/>
              <a:gd name="connsiteX8" fmla="*/ 319107 w 1665056"/>
              <a:gd name="connsiteY8" fmla="*/ 55274 h 1860553"/>
              <a:gd name="connsiteX0" fmla="*/ 319107 w 1665056"/>
              <a:gd name="connsiteY0" fmla="*/ 55274 h 1867297"/>
              <a:gd name="connsiteX1" fmla="*/ 2235 w 1665056"/>
              <a:gd name="connsiteY1" fmla="*/ 562269 h 1867297"/>
              <a:gd name="connsiteX2" fmla="*/ 454909 w 1665056"/>
              <a:gd name="connsiteY2" fmla="*/ 1060209 h 1867297"/>
              <a:gd name="connsiteX3" fmla="*/ 237625 w 1665056"/>
              <a:gd name="connsiteY3" fmla="*/ 1467615 h 1867297"/>
              <a:gd name="connsiteX4" fmla="*/ 771780 w 1665056"/>
              <a:gd name="connsiteY4" fmla="*/ 1856914 h 1867297"/>
              <a:gd name="connsiteX5" fmla="*/ 1523217 w 1665056"/>
              <a:gd name="connsiteY5" fmla="*/ 1286546 h 1867297"/>
              <a:gd name="connsiteX6" fmla="*/ 1631859 w 1665056"/>
              <a:gd name="connsiteY6" fmla="*/ 507948 h 1867297"/>
              <a:gd name="connsiteX7" fmla="*/ 1124865 w 1665056"/>
              <a:gd name="connsiteY7" fmla="*/ 64328 h 1867297"/>
              <a:gd name="connsiteX8" fmla="*/ 319107 w 1665056"/>
              <a:gd name="connsiteY8" fmla="*/ 55274 h 1867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65056" h="1867297">
                <a:moveTo>
                  <a:pt x="319107" y="55274"/>
                </a:moveTo>
                <a:cubicBezTo>
                  <a:pt x="132002" y="138264"/>
                  <a:pt x="-20399" y="394780"/>
                  <a:pt x="2235" y="562269"/>
                </a:cubicBezTo>
                <a:cubicBezTo>
                  <a:pt x="24869" y="729758"/>
                  <a:pt x="415677" y="909318"/>
                  <a:pt x="454909" y="1060209"/>
                </a:cubicBezTo>
                <a:cubicBezTo>
                  <a:pt x="494141" y="1211100"/>
                  <a:pt x="275348" y="1208083"/>
                  <a:pt x="237625" y="1467615"/>
                </a:cubicBezTo>
                <a:cubicBezTo>
                  <a:pt x="199902" y="1727147"/>
                  <a:pt x="521301" y="1914253"/>
                  <a:pt x="771780" y="1856914"/>
                </a:cubicBezTo>
                <a:cubicBezTo>
                  <a:pt x="1022259" y="1799575"/>
                  <a:pt x="1379871" y="1511374"/>
                  <a:pt x="1523217" y="1286546"/>
                </a:cubicBezTo>
                <a:cubicBezTo>
                  <a:pt x="1666564" y="1061718"/>
                  <a:pt x="1698251" y="711651"/>
                  <a:pt x="1631859" y="507948"/>
                </a:cubicBezTo>
                <a:cubicBezTo>
                  <a:pt x="1565467" y="304245"/>
                  <a:pt x="1343657" y="139774"/>
                  <a:pt x="1124865" y="64328"/>
                </a:cubicBezTo>
                <a:cubicBezTo>
                  <a:pt x="906073" y="-11118"/>
                  <a:pt x="506212" y="-27716"/>
                  <a:pt x="319107" y="55274"/>
                </a:cubicBezTo>
                <a:close/>
              </a:path>
            </a:pathLst>
          </a:cu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278446" y="73361"/>
            <a:ext cx="9517404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Laplace-Beltrami operator, spectrum and geometric invariants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175853" y="3442639"/>
            <a:ext cx="8883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boundary</a:t>
            </a:r>
          </a:p>
        </p:txBody>
      </p:sp>
      <p:sp>
        <p:nvSpPr>
          <p:cNvPr id="12" name="Oval 11"/>
          <p:cNvSpPr/>
          <p:nvPr/>
        </p:nvSpPr>
        <p:spPr>
          <a:xfrm>
            <a:off x="1723569" y="2996696"/>
            <a:ext cx="72000" cy="72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628" y="2806574"/>
            <a:ext cx="224690" cy="1901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320" y="1674327"/>
            <a:ext cx="1053357" cy="344166"/>
          </a:xfrm>
          <a:prstGeom prst="rect">
            <a:avLst/>
          </a:prstGeom>
        </p:spPr>
      </p:pic>
      <p:sp>
        <p:nvSpPr>
          <p:cNvPr id="17" name="Rounded Rectangle 14"/>
          <p:cNvSpPr/>
          <p:nvPr/>
        </p:nvSpPr>
        <p:spPr>
          <a:xfrm>
            <a:off x="3312751" y="1269190"/>
            <a:ext cx="4131399" cy="1341061"/>
          </a:xfrm>
          <a:prstGeom prst="roundRect">
            <a:avLst>
              <a:gd name="adj" fmla="val 2132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487788" y="1129788"/>
            <a:ext cx="3708477" cy="373637"/>
            <a:chOff x="4019738" y="973026"/>
            <a:chExt cx="3708477" cy="373637"/>
          </a:xfrm>
        </p:grpSpPr>
        <p:sp>
          <p:nvSpPr>
            <p:cNvPr id="18" name="TextBox 17"/>
            <p:cNvSpPr txBox="1"/>
            <p:nvPr/>
          </p:nvSpPr>
          <p:spPr>
            <a:xfrm>
              <a:off x="4019738" y="973026"/>
              <a:ext cx="111357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Heat kernel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057413" y="977331"/>
              <a:ext cx="670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solves</a:t>
              </a:r>
            </a:p>
          </p:txBody>
        </p:sp>
      </p:grpSp>
      <p:sp>
        <p:nvSpPr>
          <p:cNvPr id="23" name="Rounded Rectangle 14"/>
          <p:cNvSpPr/>
          <p:nvPr/>
        </p:nvSpPr>
        <p:spPr>
          <a:xfrm>
            <a:off x="7498473" y="1269189"/>
            <a:ext cx="4131399" cy="1341061"/>
          </a:xfrm>
          <a:prstGeom prst="roundRect">
            <a:avLst>
              <a:gd name="adj" fmla="val 2132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40312" y="1129788"/>
            <a:ext cx="34282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Spectral decomposition of LB operator</a:t>
            </a: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741" y="1626360"/>
            <a:ext cx="2333174" cy="75186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9169" y="1185970"/>
            <a:ext cx="2161643" cy="300988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6140" y="1680117"/>
            <a:ext cx="2601033" cy="553131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9408752" y="1680117"/>
            <a:ext cx="262550" cy="38692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430302" y="2078763"/>
            <a:ext cx="1086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spectrum</a:t>
            </a:r>
          </a:p>
        </p:txBody>
      </p:sp>
      <p:sp>
        <p:nvSpPr>
          <p:cNvPr id="33" name="Rounded Rectangle 14"/>
          <p:cNvSpPr/>
          <p:nvPr/>
        </p:nvSpPr>
        <p:spPr>
          <a:xfrm>
            <a:off x="3312164" y="2880258"/>
            <a:ext cx="8317708" cy="797854"/>
          </a:xfrm>
          <a:prstGeom prst="roundRect">
            <a:avLst>
              <a:gd name="adj" fmla="val 2132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454002" y="2740857"/>
            <a:ext cx="46419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Heat-trace = link with the intrinsic geometry [1]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9006" y="3225458"/>
            <a:ext cx="3867729" cy="300745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8887093" y="3110189"/>
            <a:ext cx="2456901" cy="1530074"/>
            <a:chOff x="8887093" y="3110189"/>
            <a:chExt cx="2456901" cy="1530074"/>
          </a:xfrm>
        </p:grpSpPr>
        <p:sp>
          <p:nvSpPr>
            <p:cNvPr id="39" name="Rectangle 38"/>
            <p:cNvSpPr/>
            <p:nvPr/>
          </p:nvSpPr>
          <p:spPr>
            <a:xfrm>
              <a:off x="9105460" y="3110189"/>
              <a:ext cx="219612" cy="332450"/>
            </a:xfrm>
            <a:prstGeom prst="rect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/>
                <p:cNvSpPr txBox="1"/>
                <p:nvPr/>
              </p:nvSpPr>
              <p:spPr>
                <a:xfrm>
                  <a:off x="8887093" y="3716933"/>
                  <a:ext cx="2456901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800" b="1" i="0" u="none" strike="noStrike" kern="1200" cap="none" spc="-15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alibri Light" panose="020F0302020204030204"/>
                      <a:ea typeface="+mn-ea"/>
                      <a:cs typeface="+mn-cs"/>
                    </a:rPr>
                    <a:t>“diffusion” time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800" b="0" i="0" u="none" strike="noStrike" kern="1200" cap="none" spc="-15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alibri Light" panose="020F0302020204030204"/>
                      <a:ea typeface="+mn-ea"/>
                      <a:cs typeface="+mn-cs"/>
                    </a:rPr>
                    <a:t>large </a:t>
                  </a:r>
                  <a14:m>
                    <m:oMath xmlns:m="http://schemas.openxmlformats.org/officeDocument/2006/math">
                      <m:r>
                        <a:rPr kumimoji="0" lang="en-GB" sz="1800" b="0" i="1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→</m:t>
                      </m:r>
                    </m:oMath>
                  </a14:m>
                  <a:r>
                    <a:rPr kumimoji="0" lang="en-GB" sz="1800" b="0" i="0" u="none" strike="noStrike" kern="1200" cap="none" spc="-15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alibri Light" panose="020F0302020204030204"/>
                      <a:ea typeface="+mn-ea"/>
                      <a:cs typeface="+mn-cs"/>
                    </a:rPr>
                    <a:t> global shape</a:t>
                  </a:r>
                </a:p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GB" sz="1800" b="0" i="0" u="none" strike="noStrike" kern="1200" cap="none" spc="-15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alibri Light" panose="020F0302020204030204"/>
                      <a:ea typeface="+mn-ea"/>
                      <a:cs typeface="+mn-cs"/>
                    </a:rPr>
                    <a:t>small</a:t>
                  </a:r>
                  <a:r>
                    <a:rPr kumimoji="0" lang="en-GB" sz="1800" b="0" i="0" u="none" strike="noStrike" kern="1200" cap="none" spc="-15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alibri" panose="020F0502020204030204"/>
                      <a:ea typeface="+mn-ea"/>
                      <a:cs typeface="+mn-cs"/>
                    </a:rPr>
                    <a:t> </a:t>
                  </a:r>
                  <a14:m>
                    <m:oMath xmlns:m="http://schemas.openxmlformats.org/officeDocument/2006/math">
                      <m:r>
                        <a:rPr kumimoji="0" lang="en-GB" sz="1800" b="0" i="1" u="none" strike="noStrike" kern="1200" cap="none" spc="-150" normalizeH="0" baseline="0" noProof="0" dirty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→</m:t>
                      </m:r>
                    </m:oMath>
                  </a14:m>
                  <a:r>
                    <a:rPr kumimoji="0" lang="en-GB" sz="1800" b="0" i="0" u="none" strike="noStrike" kern="1200" cap="none" spc="-15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alibri Light" panose="020F0302020204030204"/>
                      <a:ea typeface="+mn-ea"/>
                      <a:cs typeface="+mn-cs"/>
                    </a:rPr>
                    <a:t> finer local patterns</a:t>
                  </a:r>
                </a:p>
              </p:txBody>
            </p:sp>
          </mc:Choice>
          <mc:Fallback xmlns="">
            <p:sp>
              <p:nvSpPr>
                <p:cNvPr id="40" name="TextBox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7093" y="3716933"/>
                  <a:ext cx="2456901" cy="923330"/>
                </a:xfrm>
                <a:prstGeom prst="rect">
                  <a:avLst/>
                </a:prstGeom>
                <a:blipFill>
                  <a:blip r:embed="rId10"/>
                  <a:stretch>
                    <a:fillRect l="-2233" t="-3974" b="-9934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/>
          <p:cNvGrpSpPr/>
          <p:nvPr/>
        </p:nvGrpSpPr>
        <p:grpSpPr>
          <a:xfrm>
            <a:off x="2465561" y="4103109"/>
            <a:ext cx="5891382" cy="2436320"/>
            <a:chOff x="2465561" y="4103109"/>
            <a:chExt cx="5891382" cy="2436320"/>
          </a:xfrm>
        </p:grpSpPr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65561" y="4419158"/>
              <a:ext cx="5891382" cy="212027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3740466" y="4106109"/>
                  <a:ext cx="4164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𝜙</m:t>
                            </m:r>
                          </m:e>
                          <m:sub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40466" y="4106109"/>
                  <a:ext cx="416460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4412"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/>
                <p:cNvSpPr txBox="1"/>
                <p:nvPr/>
              </p:nvSpPr>
              <p:spPr>
                <a:xfrm>
                  <a:off x="4701847" y="4103109"/>
                  <a:ext cx="4164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𝜙</m:t>
                            </m:r>
                          </m:e>
                          <m:sub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2" name="TextBox 4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01847" y="4103109"/>
                  <a:ext cx="416460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2899" b="-1147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5654240" y="4103109"/>
                  <a:ext cx="4164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𝜙</m:t>
                            </m:r>
                          </m:e>
                          <m:sub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54240" y="4103109"/>
                  <a:ext cx="416460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4412" b="-1147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6655260" y="4106109"/>
                  <a:ext cx="4164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𝜙</m:t>
                            </m:r>
                          </m:e>
                          <m:sub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20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5260" y="4106109"/>
                  <a:ext cx="416460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4412" r="-20588" b="-1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7607653" y="4103109"/>
                  <a:ext cx="41646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𝜙</m:t>
                            </m:r>
                          </m:e>
                          <m:sub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prstClr val="black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50</m:t>
                            </m:r>
                          </m:sub>
                        </m:sSub>
                      </m:oMath>
                    </m:oMathPara>
                  </a14:m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7653" y="4103109"/>
                  <a:ext cx="416460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4412" r="-22059" b="-11475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TextBox 46"/>
          <p:cNvSpPr txBox="1"/>
          <p:nvPr/>
        </p:nvSpPr>
        <p:spPr>
          <a:xfrm>
            <a:off x="2454863" y="6511207"/>
            <a:ext cx="6046352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[Figure adapted from] Konukoglu et al. WESD – Weighted Spectral Distance for measuring shape dissimilarity, IEEE PAMI 2013.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9276104" y="6543624"/>
            <a:ext cx="295447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[1] McKean and Singer. Curvature and the Eigenvalues of the Laplacian, Journal of Differential Geometry 1967.</a:t>
            </a:r>
          </a:p>
        </p:txBody>
      </p:sp>
    </p:spTree>
    <p:extLst>
      <p:ext uri="{BB962C8B-B14F-4D97-AF65-F5344CB8AC3E}">
        <p14:creationId xmlns:p14="http://schemas.microsoft.com/office/powerpoint/2010/main" val="136771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4"/>
          <p:cNvSpPr/>
          <p:nvPr/>
        </p:nvSpPr>
        <p:spPr>
          <a:xfrm>
            <a:off x="543262" y="2900403"/>
            <a:ext cx="11036119" cy="3509450"/>
          </a:xfrm>
          <a:prstGeom prst="roundRect">
            <a:avLst>
              <a:gd name="adj" fmla="val 2132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278446" y="73361"/>
            <a:ext cx="9517404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Deriving 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spectral kernels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from the heat-trace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69953" y="1131931"/>
            <a:ext cx="12057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Heat-trace</a:t>
            </a: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2028" y="1200518"/>
            <a:ext cx="3867729" cy="300745"/>
          </a:xfrm>
          <a:prstGeom prst="rect">
            <a:avLst/>
          </a:prstGeom>
        </p:spPr>
      </p:pic>
      <p:sp>
        <p:nvSpPr>
          <p:cNvPr id="39" name="Rectangle 38"/>
          <p:cNvSpPr/>
          <p:nvPr/>
        </p:nvSpPr>
        <p:spPr>
          <a:xfrm>
            <a:off x="7238482" y="1085249"/>
            <a:ext cx="219612" cy="33245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404070" y="1569850"/>
                <a:ext cx="2456901" cy="861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1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“diffusion” time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large </a:t>
                </a: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-150" normalizeH="0" baseline="0" noProof="0" dirty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global shape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small</a:t>
                </a: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finer local patterns</a:t>
                </a:r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4070" y="1569850"/>
                <a:ext cx="2456901" cy="861774"/>
              </a:xfrm>
              <a:prstGeom prst="rect">
                <a:avLst/>
              </a:prstGeom>
              <a:blipFill>
                <a:blip r:embed="rId3"/>
                <a:stretch>
                  <a:fillRect l="-1489" t="-2128" b="-49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Box 46"/>
          <p:cNvSpPr txBox="1"/>
          <p:nvPr/>
        </p:nvSpPr>
        <p:spPr>
          <a:xfrm>
            <a:off x="8668201" y="2000737"/>
            <a:ext cx="326692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[Adapted from] Konukoglu et al. WESD – Weighted Spectral Distance for measuring shape dissimilarity, IEEE PAMI 2013.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2182" y="973026"/>
            <a:ext cx="1543806" cy="16175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68201" y="835800"/>
            <a:ext cx="2816236" cy="1164937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936016" y="3331485"/>
            <a:ext cx="4675402" cy="658186"/>
            <a:chOff x="1564125" y="1358120"/>
            <a:chExt cx="4675402" cy="658186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0551" y="1422673"/>
              <a:ext cx="1528976" cy="257211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0551" y="1704609"/>
              <a:ext cx="1478963" cy="300080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125" y="1406293"/>
              <a:ext cx="300080" cy="27150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125" y="1723371"/>
              <a:ext cx="292935" cy="292935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1778468" y="1362049"/>
              <a:ext cx="17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,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949941" y="1358120"/>
              <a:ext cx="38963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a shape with Laplace-</a:t>
              </a:r>
              <a:r>
                <a:rPr kumimoji="0" lang="en-GB" sz="1600" b="0" i="0" u="none" strike="noStrike" kern="1200" cap="none" spc="-15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Beltrami</a:t>
              </a:r>
              <a:r>
                <a:rPr kumimoji="0" lang="en-GB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spectrum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771323" y="1668099"/>
              <a:ext cx="17147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,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42796" y="1664170"/>
              <a:ext cx="389633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a shape with Laplace-</a:t>
              </a:r>
              <a:r>
                <a:rPr kumimoji="0" lang="en-GB" sz="1600" b="0" i="0" u="none" strike="noStrike" kern="1200" cap="none" spc="-15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Beltrami</a:t>
              </a:r>
              <a:r>
                <a:rPr kumimoji="0" lang="en-GB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spectrum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1676784" y="4274111"/>
                <a:ext cx="451554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Influence on the heat-trace at time </a:t>
                </a: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</m:oMath>
                </a14:m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of the change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600" b="0" i="1" u="none" strike="noStrike" kern="1200" cap="none" spc="-15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600" b="0" i="1" u="none" strike="noStrike" kern="1200" cap="none" spc="-15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𝜆</m:t>
                        </m:r>
                      </m:e>
                      <m:sub>
                        <m:r>
                          <a:rPr kumimoji="0" lang="en-GB" sz="1600" b="0" i="1" u="none" strike="noStrike" kern="1200" cap="none" spc="-15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b>
                    </m:sSub>
                    <m:r>
                      <a:rPr kumimoji="0" lang="en-GB" sz="1600" b="0" i="1" u="none" strike="noStrike" kern="1200" cap="none" spc="-15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  <m:sSub>
                      <m:sSubPr>
                        <m:ctrlPr>
                          <a:rPr kumimoji="0" lang="en-GB" sz="1600" b="0" i="1" u="none" strike="noStrike" kern="1200" cap="none" spc="-15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600" b="0" i="1" u="none" strike="noStrike" kern="1200" cap="none" spc="-15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𝜉</m:t>
                        </m:r>
                      </m:e>
                      <m:sub>
                        <m:r>
                          <a:rPr kumimoji="0" lang="en-GB" sz="1600" b="0" i="1" u="none" strike="noStrike" kern="1200" cap="none" spc="-15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b>
                    </m:sSub>
                  </m:oMath>
                </a14:m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784" y="4274111"/>
                <a:ext cx="4515541" cy="338554"/>
              </a:xfrm>
              <a:prstGeom prst="rect">
                <a:avLst/>
              </a:prstGeom>
              <a:blipFill>
                <a:blip r:embed="rId10"/>
                <a:stretch>
                  <a:fillRect l="-540" t="-5357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189" y="4890678"/>
            <a:ext cx="1287235" cy="274015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2245988" y="4321548"/>
            <a:ext cx="4243822" cy="1007461"/>
            <a:chOff x="1494796" y="4336610"/>
            <a:chExt cx="4243822" cy="100746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/>
                <p:cNvSpPr txBox="1"/>
                <p:nvPr/>
              </p:nvSpPr>
              <p:spPr>
                <a:xfrm>
                  <a:off x="1494796" y="4730120"/>
                  <a:ext cx="1971822" cy="61395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SupPr>
                          <m:e>
                            <m:r>
                              <m:rPr>
                                <m:sty m:val="p"/>
                              </m:rPr>
                              <a:rPr kumimoji="0" lang="en-GB" sz="1800" b="0" i="0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Δ</m:t>
                            </m:r>
                          </m:e>
                          <m:sub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𝛼</m:t>
                            </m:r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𝛽</m:t>
                            </m:r>
                          </m:sub>
                          <m:sup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𝑛</m:t>
                            </m:r>
                          </m:sup>
                        </m:sSubSup>
                        <m:d>
                          <m:d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𝜆</m:t>
                            </m:r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𝜉</m:t>
                            </m:r>
                          </m:e>
                        </m:d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=</m:t>
                        </m:r>
                        <m:nary>
                          <m:nary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</m:t>
                            </m:r>
                          </m:sub>
                          <m:sup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+∞</m:t>
                            </m:r>
                          </m:sup>
                          <m:e/>
                        </m:nary>
                      </m:oMath>
                    </m:oMathPara>
                  </a14:m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7" name="TextBox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94796" y="4730120"/>
                  <a:ext cx="1971822" cy="613951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4646524" y="4877547"/>
                  <a:ext cx="1092094" cy="30174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⋅</m:t>
                        </m:r>
                        <m:sSub>
                          <m:sSub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𝛼</m:t>
                            </m:r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,</m:t>
                            </m:r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𝛽</m:t>
                            </m:r>
                          </m:sub>
                        </m:sSub>
                        <m:d>
                          <m:dPr>
                            <m:ctrlP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GB" sz="18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𝑡</m:t>
                            </m:r>
                          </m:e>
                        </m:d>
                        <m:r>
                          <a:rPr kumimoji="0" lang="en-GB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𝑑𝑡</m:t>
                        </m:r>
                      </m:oMath>
                    </m:oMathPara>
                  </a14:m>
                  <a:endParaRPr kumimoji="0" lang="en-GB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6524" y="4877547"/>
                  <a:ext cx="1092094" cy="301749"/>
                </a:xfrm>
                <a:prstGeom prst="rect">
                  <a:avLst/>
                </a:prstGeom>
                <a:blipFill>
                  <a:blip r:embed="rId13"/>
                  <a:stretch>
                    <a:fillRect l="-1111" r="-4444" b="-28571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Freeform: Shape 8"/>
            <p:cNvSpPr/>
            <p:nvPr/>
          </p:nvSpPr>
          <p:spPr>
            <a:xfrm>
              <a:off x="3032911" y="4336610"/>
              <a:ext cx="588475" cy="289711"/>
            </a:xfrm>
            <a:custGeom>
              <a:avLst/>
              <a:gdLst>
                <a:gd name="connsiteX0" fmla="*/ 0 w 588475"/>
                <a:gd name="connsiteY0" fmla="*/ 0 h 289711"/>
                <a:gd name="connsiteX1" fmla="*/ 81481 w 588475"/>
                <a:gd name="connsiteY1" fmla="*/ 289711 h 289711"/>
                <a:gd name="connsiteX2" fmla="*/ 108641 w 588475"/>
                <a:gd name="connsiteY2" fmla="*/ 72428 h 289711"/>
                <a:gd name="connsiteX3" fmla="*/ 226337 w 588475"/>
                <a:gd name="connsiteY3" fmla="*/ 235390 h 289711"/>
                <a:gd name="connsiteX4" fmla="*/ 181069 w 588475"/>
                <a:gd name="connsiteY4" fmla="*/ 45267 h 289711"/>
                <a:gd name="connsiteX5" fmla="*/ 425513 w 588475"/>
                <a:gd name="connsiteY5" fmla="*/ 262550 h 289711"/>
                <a:gd name="connsiteX6" fmla="*/ 371192 w 588475"/>
                <a:gd name="connsiteY6" fmla="*/ 27160 h 289711"/>
                <a:gd name="connsiteX7" fmla="*/ 588475 w 588475"/>
                <a:gd name="connsiteY7" fmla="*/ 208230 h 28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8475" h="289711">
                  <a:moveTo>
                    <a:pt x="0" y="0"/>
                  </a:moveTo>
                  <a:lnTo>
                    <a:pt x="81481" y="289711"/>
                  </a:lnTo>
                  <a:lnTo>
                    <a:pt x="108641" y="72428"/>
                  </a:lnTo>
                  <a:lnTo>
                    <a:pt x="226337" y="235390"/>
                  </a:lnTo>
                  <a:lnTo>
                    <a:pt x="181069" y="45267"/>
                  </a:lnTo>
                  <a:lnTo>
                    <a:pt x="425513" y="262550"/>
                  </a:lnTo>
                  <a:lnTo>
                    <a:pt x="371192" y="27160"/>
                  </a:lnTo>
                  <a:lnTo>
                    <a:pt x="588475" y="208230"/>
                  </a:lnTo>
                </a:path>
              </a:pathLst>
            </a:cu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7162936" y="3476617"/>
            <a:ext cx="3010529" cy="2739350"/>
            <a:chOff x="7162936" y="3476617"/>
            <a:chExt cx="3010529" cy="2739350"/>
          </a:xfrm>
        </p:grpSpPr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162936" y="3696736"/>
              <a:ext cx="3010529" cy="2261679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18135" y="3476617"/>
              <a:ext cx="2100132" cy="277795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7740981" y="5892802"/>
              <a:ext cx="1854438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9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Family of Gamma distributions, figure adapted from Wikipedia</a:t>
              </a: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1665347" y="5402181"/>
            <a:ext cx="4515541" cy="758442"/>
            <a:chOff x="1665347" y="5402181"/>
            <a:chExt cx="4515541" cy="75844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1665347" y="5402181"/>
                  <a:ext cx="4515541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285750" marR="0" lvl="0" indent="-28575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Arial" panose="020B0604020202020204" pitchFamily="34" charset="0"/>
                    <a:buChar char="•"/>
                    <a:tabLst/>
                    <a:defRPr/>
                  </a:pPr>
                  <a:r>
                    <a:rPr kumimoji="0" lang="en-GB" sz="1600" b="0" i="0" u="none" strike="noStrike" kern="1200" cap="none" spc="-15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 Light" panose="020F0302020204030204"/>
                      <a:ea typeface="+mn-ea"/>
                      <a:cs typeface="+mn-cs"/>
                    </a:rPr>
                    <a:t>Aggregate mode influences </a:t>
                  </a:r>
                  <a14:m>
                    <m:oMath xmlns:m="http://schemas.openxmlformats.org/officeDocument/2006/math">
                      <m:r>
                        <a:rPr kumimoji="0" lang="en-GB" sz="1600" b="0" i="1" u="none" strike="noStrike" kern="1200" cap="none" spc="-15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→</m:t>
                      </m:r>
                    </m:oMath>
                  </a14:m>
                  <a:r>
                    <a:rPr kumimoji="0" lang="en-GB" sz="1600" b="0" i="0" u="none" strike="noStrike" kern="1200" cap="none" spc="-15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libri Light" panose="020F0302020204030204"/>
                      <a:ea typeface="+mn-ea"/>
                      <a:cs typeface="+mn-cs"/>
                    </a:rPr>
                    <a:t> Hilbert norm</a:t>
                  </a: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65347" y="5402181"/>
                  <a:ext cx="4515541" cy="338554"/>
                </a:xfrm>
                <a:prstGeom prst="rect">
                  <a:avLst/>
                </a:prstGeom>
                <a:blipFill>
                  <a:blip r:embed="rId16"/>
                  <a:stretch>
                    <a:fillRect l="-540" t="-5357" b="-2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883" y="5838415"/>
              <a:ext cx="3456417" cy="32220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7731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278446" y="73361"/>
            <a:ext cx="9517404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Shape spectral kernels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3797948" y="1278530"/>
            <a:ext cx="4582500" cy="1113100"/>
            <a:chOff x="3776409" y="2895482"/>
            <a:chExt cx="4582500" cy="1113100"/>
          </a:xfrm>
        </p:grpSpPr>
        <p:sp>
          <p:nvSpPr>
            <p:cNvPr id="26" name="Rounded Rectangle 14"/>
            <p:cNvSpPr/>
            <p:nvPr/>
          </p:nvSpPr>
          <p:spPr>
            <a:xfrm>
              <a:off x="3776409" y="2895482"/>
              <a:ext cx="4582500" cy="1113100"/>
            </a:xfrm>
            <a:prstGeom prst="roundRect">
              <a:avLst>
                <a:gd name="adj" fmla="val 2132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71971" y="3053668"/>
              <a:ext cx="3991376" cy="796728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1000124" y="3067050"/>
                <a:ext cx="99536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[MULTISCALE]        </a:t>
                </a:r>
                <a:r>
                  <a:rPr kumimoji="0" lang="en-GB" sz="18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Change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GB" sz="18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18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𝛽</m:t>
                    </m:r>
                    <m:r>
                      <a:rPr kumimoji="0" lang="en-GB" sz="18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GB" sz="18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emphasize coarser scales or finer features. Subcases relate to WESD</a:t>
                </a:r>
                <a:r>
                  <a:rPr kumimoji="0" lang="en-GB" sz="1800" b="0" i="0" u="none" strike="noStrike" kern="1200" cap="none" spc="-15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[1]</a:t>
                </a:r>
                <a:r>
                  <a:rPr kumimoji="0" lang="en-GB" sz="18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and Shape DNA</a:t>
                </a:r>
                <a:r>
                  <a:rPr kumimoji="0" lang="en-GB" sz="1800" b="0" i="0" u="none" strike="noStrike" kern="1200" cap="none" spc="-15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[2]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124" y="3067050"/>
                <a:ext cx="9953625" cy="369332"/>
              </a:xfrm>
              <a:prstGeom prst="rect">
                <a:avLst/>
              </a:prstGeom>
              <a:blipFill>
                <a:blip r:embed="rId3"/>
                <a:stretch>
                  <a:fillRect l="-490" t="-8197" b="-2459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1000124" y="3552825"/>
            <a:ext cx="780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[EXISTENCE]            </a:t>
            </a:r>
            <a:r>
              <a:rPr kumimoji="0" lang="en-GB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Guaranties on the series convergence, analytic truncation error bounds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1000123" y="4015931"/>
            <a:ext cx="7800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[STABILITY]                </a:t>
            </a:r>
            <a:r>
              <a:rPr kumimoji="0" lang="en-GB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 spectrum changes smoothly as the shape changes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6145648" y="6526480"/>
            <a:ext cx="6046352" cy="438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[1] Konukoglu et al. WESD – Weighted Spectral Distance for measuring shape dissimilarity, IEEE PAMI 2013</a:t>
            </a:r>
          </a:p>
          <a:p>
            <a:pPr marL="0" marR="0" lvl="0" indent="0" algn="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[2] Reuter et al. Laplace-Beltrami spectra as Shape DNA of surfaces and solids, CAD 2006</a:t>
            </a:r>
          </a:p>
          <a:p>
            <a:pPr marL="0" marR="0" lvl="0" indent="0" algn="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265508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2427766" y="2373216"/>
            <a:ext cx="5747897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Proof of concept</a:t>
            </a:r>
            <a:endParaRPr kumimoji="0" lang="en-US" sz="2800" b="1" i="0" u="none" strike="noStrike" kern="1200" cap="none" spc="-15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5839" y="308916"/>
            <a:ext cx="436432" cy="42855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479571" y="4631402"/>
            <a:ext cx="6506208" cy="2024350"/>
            <a:chOff x="2649566" y="1980616"/>
            <a:chExt cx="6506208" cy="2024350"/>
          </a:xfrm>
        </p:grpSpPr>
        <p:pic>
          <p:nvPicPr>
            <p:cNvPr id="8" name="Picture 6" descr="C:\Users\antcrim\Desktop\reduction_of_tree.png"/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8611" y="1980616"/>
              <a:ext cx="1427163" cy="2024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>
              <a:off x="4268195" y="3940922"/>
              <a:ext cx="538732" cy="63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7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/>
            <a:stretch/>
          </p:blipFill>
          <p:spPr bwMode="auto">
            <a:xfrm>
              <a:off x="6381221" y="3934572"/>
              <a:ext cx="1427163" cy="70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 flipH="1">
              <a:off x="4804492" y="3940922"/>
              <a:ext cx="541166" cy="6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>
              <a:off x="5345658" y="3940922"/>
              <a:ext cx="538732" cy="63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 flipH="1">
              <a:off x="5881955" y="3940922"/>
              <a:ext cx="541166" cy="6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 flipH="1">
              <a:off x="2649566" y="3940922"/>
              <a:ext cx="541166" cy="6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>
              <a:off x="3190732" y="3940922"/>
              <a:ext cx="538732" cy="63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9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 flipH="1">
              <a:off x="3727029" y="3940922"/>
              <a:ext cx="541166" cy="6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093133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 rot="1147272">
            <a:off x="1009513" y="1730201"/>
            <a:ext cx="725906" cy="1200317"/>
          </a:xfrm>
          <a:prstGeom prst="rect">
            <a:avLst/>
          </a:prstGeom>
        </p:spPr>
      </p:pic>
      <p:pic>
        <p:nvPicPr>
          <p:cNvPr id="5" name="c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 rot="1903488">
            <a:off x="2252071" y="1718340"/>
            <a:ext cx="954538" cy="1200317"/>
          </a:xfrm>
          <a:prstGeom prst="rect">
            <a:avLst/>
          </a:prstGeom>
        </p:spPr>
      </p:pic>
      <p:pic>
        <p:nvPicPr>
          <p:cNvPr id="6" name="d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1"/>
          <a:stretch>
            <a:fillRect/>
          </a:stretch>
        </p:blipFill>
        <p:spPr>
          <a:xfrm rot="1505917">
            <a:off x="3687832" y="1755975"/>
            <a:ext cx="685896" cy="1200317"/>
          </a:xfrm>
          <a:prstGeom prst="rect">
            <a:avLst/>
          </a:prstGeom>
        </p:spPr>
      </p:pic>
      <p:pic>
        <p:nvPicPr>
          <p:cNvPr id="8" name="l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 rot="1919806">
            <a:off x="7827417" y="1537043"/>
            <a:ext cx="676124" cy="1526728"/>
          </a:xfrm>
          <a:prstGeom prst="rect">
            <a:avLst/>
          </a:prstGeom>
        </p:spPr>
      </p:pic>
      <p:pic>
        <p:nvPicPr>
          <p:cNvPr id="9" name="pe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3"/>
          <a:stretch>
            <a:fillRect/>
          </a:stretch>
        </p:blipFill>
        <p:spPr>
          <a:xfrm rot="2123854">
            <a:off x="10400637" y="1660366"/>
            <a:ext cx="982791" cy="1375905"/>
          </a:xfrm>
          <a:prstGeom prst="rect">
            <a:avLst/>
          </a:prstGeom>
        </p:spPr>
      </p:pic>
      <p:pic>
        <p:nvPicPr>
          <p:cNvPr id="10" name="je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4"/>
          <a:stretch>
            <a:fillRect/>
          </a:stretch>
        </p:blipFill>
        <p:spPr>
          <a:xfrm rot="2048878">
            <a:off x="6256172" y="1641034"/>
            <a:ext cx="1027335" cy="1419344"/>
          </a:xfrm>
          <a:prstGeom prst="rect">
            <a:avLst/>
          </a:prstGeom>
        </p:spPr>
      </p:pic>
      <p:pic>
        <p:nvPicPr>
          <p:cNvPr id="11" name="ie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5"/>
          <a:stretch>
            <a:fillRect/>
          </a:stretch>
        </p:blipFill>
        <p:spPr>
          <a:xfrm rot="1588490">
            <a:off x="4995652" y="1755974"/>
            <a:ext cx="817359" cy="1200317"/>
          </a:xfrm>
          <a:prstGeom prst="rect">
            <a:avLst/>
          </a:prstGeom>
        </p:spPr>
      </p:pic>
      <p:pic>
        <p:nvPicPr>
          <p:cNvPr id="13" name="me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6"/>
          <a:stretch>
            <a:fillRect/>
          </a:stretch>
        </p:blipFill>
        <p:spPr>
          <a:xfrm rot="1686522">
            <a:off x="9240155" y="1635141"/>
            <a:ext cx="604853" cy="1395810"/>
          </a:xfrm>
          <a:prstGeom prst="rect">
            <a:avLst/>
          </a:prstGeom>
        </p:spPr>
      </p:pic>
      <p:sp>
        <p:nvSpPr>
          <p:cNvPr id="14" name="Rounded Rectangle 14"/>
          <p:cNvSpPr/>
          <p:nvPr/>
        </p:nvSpPr>
        <p:spPr>
          <a:xfrm>
            <a:off x="660955" y="1607604"/>
            <a:ext cx="1304213" cy="1421789"/>
          </a:xfrm>
          <a:prstGeom prst="roundRect">
            <a:avLst>
              <a:gd name="adj" fmla="val 7975"/>
            </a:avLst>
          </a:prstGeom>
          <a:noFill/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707297" y="1658170"/>
            <a:ext cx="561439" cy="3447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81185" y="1658170"/>
            <a:ext cx="4875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be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7" name="Rounded Rectangle 14"/>
          <p:cNvSpPr/>
          <p:nvPr/>
        </p:nvSpPr>
        <p:spPr>
          <a:xfrm>
            <a:off x="2028903" y="1607604"/>
            <a:ext cx="1304213" cy="1421789"/>
          </a:xfrm>
          <a:prstGeom prst="roundRect">
            <a:avLst>
              <a:gd name="adj" fmla="val 7975"/>
            </a:avLst>
          </a:prstGeom>
          <a:noFill/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2084913" y="1667695"/>
            <a:ext cx="561439" cy="3447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165944" y="1647882"/>
            <a:ext cx="499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ce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0" name="Rounded Rectangle 14"/>
          <p:cNvSpPr/>
          <p:nvPr/>
        </p:nvSpPr>
        <p:spPr>
          <a:xfrm>
            <a:off x="3400642" y="1589812"/>
            <a:ext cx="1304213" cy="1426486"/>
          </a:xfrm>
          <a:prstGeom prst="roundRect">
            <a:avLst>
              <a:gd name="adj" fmla="val 7975"/>
            </a:avLst>
          </a:prstGeom>
          <a:noFill/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3463014" y="1653500"/>
            <a:ext cx="561439" cy="3447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24505" y="1646818"/>
            <a:ext cx="499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3" name="Rounded Rectangle 14"/>
          <p:cNvSpPr/>
          <p:nvPr/>
        </p:nvSpPr>
        <p:spPr>
          <a:xfrm>
            <a:off x="4766346" y="1596494"/>
            <a:ext cx="1304213" cy="1426486"/>
          </a:xfrm>
          <a:prstGeom prst="roundRect">
            <a:avLst>
              <a:gd name="adj" fmla="val 7975"/>
            </a:avLst>
          </a:prstGeom>
          <a:noFill/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4828718" y="1660182"/>
            <a:ext cx="561439" cy="3447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835742" y="1633570"/>
            <a:ext cx="499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ie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6" name="Rounded Rectangle 14"/>
          <p:cNvSpPr/>
          <p:nvPr/>
        </p:nvSpPr>
        <p:spPr>
          <a:xfrm>
            <a:off x="6141446" y="1603176"/>
            <a:ext cx="1304213" cy="1426486"/>
          </a:xfrm>
          <a:prstGeom prst="roundRect">
            <a:avLst>
              <a:gd name="adj" fmla="val 7975"/>
            </a:avLst>
          </a:prstGeom>
          <a:noFill/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: Rounded Corners 26"/>
          <p:cNvSpPr/>
          <p:nvPr/>
        </p:nvSpPr>
        <p:spPr>
          <a:xfrm>
            <a:off x="6203818" y="1666864"/>
            <a:ext cx="561439" cy="3447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218998" y="1641200"/>
            <a:ext cx="499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je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9" name="Rounded Rectangle 14"/>
          <p:cNvSpPr/>
          <p:nvPr/>
        </p:nvSpPr>
        <p:spPr>
          <a:xfrm>
            <a:off x="7507150" y="1603176"/>
            <a:ext cx="1304213" cy="1426486"/>
          </a:xfrm>
          <a:prstGeom prst="roundRect">
            <a:avLst>
              <a:gd name="adj" fmla="val 7975"/>
            </a:avLst>
          </a:prstGeom>
          <a:noFill/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: Rounded Corners 29"/>
          <p:cNvSpPr/>
          <p:nvPr/>
        </p:nvSpPr>
        <p:spPr>
          <a:xfrm>
            <a:off x="7569522" y="1666864"/>
            <a:ext cx="561439" cy="3447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631013" y="1660182"/>
            <a:ext cx="499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2" name="Rounded Rectangle 14"/>
          <p:cNvSpPr/>
          <p:nvPr/>
        </p:nvSpPr>
        <p:spPr>
          <a:xfrm>
            <a:off x="8872854" y="1589812"/>
            <a:ext cx="1304213" cy="1426486"/>
          </a:xfrm>
          <a:prstGeom prst="roundRect">
            <a:avLst>
              <a:gd name="adj" fmla="val 7975"/>
            </a:avLst>
          </a:prstGeom>
          <a:noFill/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: Rounded Corners 32"/>
          <p:cNvSpPr/>
          <p:nvPr/>
        </p:nvSpPr>
        <p:spPr>
          <a:xfrm>
            <a:off x="8935226" y="1653500"/>
            <a:ext cx="561439" cy="3447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996717" y="1646818"/>
            <a:ext cx="499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5" name="Rounded Rectangle 14"/>
          <p:cNvSpPr/>
          <p:nvPr/>
        </p:nvSpPr>
        <p:spPr>
          <a:xfrm>
            <a:off x="10234678" y="1596494"/>
            <a:ext cx="1304213" cy="1426486"/>
          </a:xfrm>
          <a:prstGeom prst="roundRect">
            <a:avLst>
              <a:gd name="adj" fmla="val 7975"/>
            </a:avLst>
          </a:prstGeom>
          <a:noFill/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: Rounded Corners 35"/>
          <p:cNvSpPr/>
          <p:nvPr/>
        </p:nvSpPr>
        <p:spPr>
          <a:xfrm>
            <a:off x="10297050" y="1660182"/>
            <a:ext cx="561439" cy="3447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0358541" y="1653500"/>
            <a:ext cx="499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pe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89466" y="2728079"/>
            <a:ext cx="4875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(10)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944863" y="2740347"/>
            <a:ext cx="4875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(10)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394677" y="2719154"/>
            <a:ext cx="4875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(5)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1147864" y="2721616"/>
            <a:ext cx="4875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(12)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805700" y="2711727"/>
            <a:ext cx="4875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(10)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439918" y="2719590"/>
            <a:ext cx="4875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(10)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750545" y="2730223"/>
            <a:ext cx="4875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(3)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122517" y="2731557"/>
            <a:ext cx="4875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(3)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6" name="Title 2"/>
          <p:cNvSpPr txBox="1">
            <a:spLocks/>
          </p:cNvSpPr>
          <p:nvPr/>
        </p:nvSpPr>
        <p:spPr>
          <a:xfrm>
            <a:off x="278446" y="73361"/>
            <a:ext cx="9517404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Leaf Shape database</a:t>
            </a:r>
            <a:r>
              <a:rPr kumimoji="0" lang="en-GB" sz="2800" b="0" i="0" u="none" strike="noStrike" kern="1200" cap="none" spc="-150" normalizeH="0" baseline="3000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[1]</a:t>
            </a:r>
            <a:r>
              <a:rPr kumimoji="0" lang="en-GB" sz="2800" b="0" i="0" u="none" strike="noStrike" kern="1200" cap="none" spc="-15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: unsupervised clustering of leaf species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521446" y="1132283"/>
            <a:ext cx="914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69 binary images grouped in 10 different subtypes e.g.,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538898" y="3876700"/>
                <a:ext cx="9144745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Can we automatically retrieve the GT clusters above?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7 inferred clusters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Overlap with ground truth clusters: 71% (</a:t>
                </a: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±</m:t>
                    </m:r>
                  </m:oMath>
                </a14:m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1%)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Species with few examples (</a:t>
                </a:r>
                <a:r>
                  <a:rPr kumimoji="0" lang="en-GB" sz="1600" b="0" i="0" u="none" strike="noStrike" kern="1200" cap="none" spc="-15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ie</a:t>
                </a: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, </a:t>
                </a:r>
                <a:r>
                  <a:rPr kumimoji="0" lang="en-GB" sz="1600" b="0" i="0" u="none" strike="noStrike" kern="1200" cap="none" spc="-15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je</a:t>
                </a: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above) typically mislabelled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Gentle performance decrease w.r.t. scale parameters </a:t>
                </a: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GB" sz="16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GB" sz="16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𝛽</m:t>
                    </m:r>
                  </m:oMath>
                </a14:m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:</a:t>
                </a:r>
                <a:b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</a:b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≥</m:t>
                    </m:r>
                  </m:oMath>
                </a14:m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68% overlap across many parameter values </a:t>
                </a:r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98" y="3876700"/>
                <a:ext cx="9144745" cy="1600438"/>
              </a:xfrm>
              <a:prstGeom prst="rect">
                <a:avLst/>
              </a:prstGeom>
              <a:blipFill>
                <a:blip r:embed="rId27"/>
                <a:stretch>
                  <a:fillRect l="-533" t="-2290" b="-4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0" name="Picture 49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795" y="3936976"/>
            <a:ext cx="3470123" cy="1311229"/>
          </a:xfrm>
          <a:prstGeom prst="rect">
            <a:avLst/>
          </a:prstGeom>
        </p:spPr>
      </p:pic>
      <p:pic>
        <p:nvPicPr>
          <p:cNvPr id="51" name="Picture 50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822" y="3936976"/>
            <a:ext cx="3449743" cy="1311229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6136327" y="5276780"/>
            <a:ext cx="131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Stalk length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7291580" y="5460621"/>
            <a:ext cx="910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H="1">
            <a:off x="5225685" y="5462864"/>
            <a:ext cx="1049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8528890" y="5515927"/>
            <a:ext cx="1503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Missed the dents</a:t>
            </a:r>
          </a:p>
        </p:txBody>
      </p:sp>
      <p:sp>
        <p:nvSpPr>
          <p:cNvPr id="56" name="Left Brace 55"/>
          <p:cNvSpPr/>
          <p:nvPr/>
        </p:nvSpPr>
        <p:spPr>
          <a:xfrm rot="16200000">
            <a:off x="9206287" y="4901484"/>
            <a:ext cx="148716" cy="1073390"/>
          </a:xfrm>
          <a:prstGeom prst="leftBrace">
            <a:avLst/>
          </a:prstGeom>
          <a:ln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7829550" y="6465882"/>
            <a:ext cx="4344899" cy="324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[1] Database available at: imageprocessingplace.com. Developed by </a:t>
            </a:r>
            <a:r>
              <a:rPr kumimoji="0" lang="en-GB" sz="9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Vaibhav</a:t>
            </a: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E. </a:t>
            </a:r>
            <a:r>
              <a:rPr kumimoji="0" lang="en-GB" sz="9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Waghmare</a:t>
            </a: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Govt. College of Engineering Aurangabad, 431 005 MS, INDIA</a:t>
            </a:r>
          </a:p>
        </p:txBody>
      </p:sp>
    </p:spTree>
    <p:extLst>
      <p:ext uri="{BB962C8B-B14F-4D97-AF65-F5344CB8AC3E}">
        <p14:creationId xmlns:p14="http://schemas.microsoft.com/office/powerpoint/2010/main" val="99103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3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103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103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03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103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308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" dur="404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33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" fill="hold">
                      <p:stCondLst>
                        <p:cond delay="0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39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4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4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7" fill="hold">
                      <p:stCondLst>
                        <p:cond delay="0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51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57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5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9" fill="hold">
                      <p:stCondLst>
                        <p:cond delay="0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63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 rot="1147272">
            <a:off x="1009513" y="1730201"/>
            <a:ext cx="725906" cy="1200317"/>
          </a:xfrm>
          <a:prstGeom prst="rect">
            <a:avLst/>
          </a:prstGeom>
        </p:spPr>
      </p:pic>
      <p:pic>
        <p:nvPicPr>
          <p:cNvPr id="5" name="c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/>
          <a:stretch>
            <a:fillRect/>
          </a:stretch>
        </p:blipFill>
        <p:spPr>
          <a:xfrm rot="1903488">
            <a:off x="2252071" y="1718340"/>
            <a:ext cx="954538" cy="1200317"/>
          </a:xfrm>
          <a:prstGeom prst="rect">
            <a:avLst/>
          </a:prstGeom>
        </p:spPr>
      </p:pic>
      <p:pic>
        <p:nvPicPr>
          <p:cNvPr id="6" name="de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1"/>
          <a:stretch>
            <a:fillRect/>
          </a:stretch>
        </p:blipFill>
        <p:spPr>
          <a:xfrm rot="1505917">
            <a:off x="3687832" y="1755975"/>
            <a:ext cx="685896" cy="1200317"/>
          </a:xfrm>
          <a:prstGeom prst="rect">
            <a:avLst/>
          </a:prstGeom>
        </p:spPr>
      </p:pic>
      <p:pic>
        <p:nvPicPr>
          <p:cNvPr id="8" name="le">
            <a:hlinkClick r:id="" action="ppaction://media"/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 rot="1919806">
            <a:off x="7827417" y="1537043"/>
            <a:ext cx="676124" cy="1526728"/>
          </a:xfrm>
          <a:prstGeom prst="rect">
            <a:avLst/>
          </a:prstGeom>
        </p:spPr>
      </p:pic>
      <p:pic>
        <p:nvPicPr>
          <p:cNvPr id="9" name="pe">
            <a:hlinkClick r:id="" action="ppaction://media"/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3"/>
          <a:stretch>
            <a:fillRect/>
          </a:stretch>
        </p:blipFill>
        <p:spPr>
          <a:xfrm rot="2123854">
            <a:off x="10400637" y="1660366"/>
            <a:ext cx="982791" cy="1375905"/>
          </a:xfrm>
          <a:prstGeom prst="rect">
            <a:avLst/>
          </a:prstGeom>
        </p:spPr>
      </p:pic>
      <p:pic>
        <p:nvPicPr>
          <p:cNvPr id="10" name="je">
            <a:hlinkClick r:id="" action="ppaction://media"/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4"/>
          <a:stretch>
            <a:fillRect/>
          </a:stretch>
        </p:blipFill>
        <p:spPr>
          <a:xfrm rot="2048878">
            <a:off x="6256172" y="1641034"/>
            <a:ext cx="1027335" cy="1419344"/>
          </a:xfrm>
          <a:prstGeom prst="rect">
            <a:avLst/>
          </a:prstGeom>
        </p:spPr>
      </p:pic>
      <p:pic>
        <p:nvPicPr>
          <p:cNvPr id="11" name="ie">
            <a:hlinkClick r:id="" action="ppaction://media"/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5"/>
          <a:stretch>
            <a:fillRect/>
          </a:stretch>
        </p:blipFill>
        <p:spPr>
          <a:xfrm rot="1588490">
            <a:off x="4995652" y="1755974"/>
            <a:ext cx="817359" cy="1200317"/>
          </a:xfrm>
          <a:prstGeom prst="rect">
            <a:avLst/>
          </a:prstGeom>
        </p:spPr>
      </p:pic>
      <p:pic>
        <p:nvPicPr>
          <p:cNvPr id="13" name="me">
            <a:hlinkClick r:id="" action="ppaction://media"/>
          </p:cNvPr>
          <p:cNvPicPr>
            <a:picLocks noChangeAspect="1"/>
          </p:cNvPicPr>
          <p:nvPr>
            <a:vide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6"/>
          <a:stretch>
            <a:fillRect/>
          </a:stretch>
        </p:blipFill>
        <p:spPr>
          <a:xfrm rot="1686522">
            <a:off x="9240155" y="1635141"/>
            <a:ext cx="604853" cy="1395810"/>
          </a:xfrm>
          <a:prstGeom prst="rect">
            <a:avLst/>
          </a:prstGeom>
        </p:spPr>
      </p:pic>
      <p:sp>
        <p:nvSpPr>
          <p:cNvPr id="14" name="Rounded Rectangle 14"/>
          <p:cNvSpPr/>
          <p:nvPr/>
        </p:nvSpPr>
        <p:spPr>
          <a:xfrm>
            <a:off x="660955" y="1607604"/>
            <a:ext cx="1304213" cy="1421789"/>
          </a:xfrm>
          <a:prstGeom prst="roundRect">
            <a:avLst>
              <a:gd name="adj" fmla="val 7975"/>
            </a:avLst>
          </a:prstGeom>
          <a:noFill/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: Rounded Corners 14"/>
          <p:cNvSpPr/>
          <p:nvPr/>
        </p:nvSpPr>
        <p:spPr>
          <a:xfrm>
            <a:off x="707297" y="1658170"/>
            <a:ext cx="561439" cy="3447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81185" y="1658170"/>
            <a:ext cx="48755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be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7" name="Rounded Rectangle 14"/>
          <p:cNvSpPr/>
          <p:nvPr/>
        </p:nvSpPr>
        <p:spPr>
          <a:xfrm>
            <a:off x="2028903" y="1607604"/>
            <a:ext cx="1304213" cy="1421789"/>
          </a:xfrm>
          <a:prstGeom prst="roundRect">
            <a:avLst>
              <a:gd name="adj" fmla="val 7975"/>
            </a:avLst>
          </a:prstGeom>
          <a:noFill/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: Rounded Corners 17"/>
          <p:cNvSpPr/>
          <p:nvPr/>
        </p:nvSpPr>
        <p:spPr>
          <a:xfrm>
            <a:off x="2084913" y="1667695"/>
            <a:ext cx="561439" cy="3447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165944" y="1647882"/>
            <a:ext cx="499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ce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0" name="Rounded Rectangle 14"/>
          <p:cNvSpPr/>
          <p:nvPr/>
        </p:nvSpPr>
        <p:spPr>
          <a:xfrm>
            <a:off x="3400642" y="1589812"/>
            <a:ext cx="1304213" cy="1426486"/>
          </a:xfrm>
          <a:prstGeom prst="roundRect">
            <a:avLst>
              <a:gd name="adj" fmla="val 7975"/>
            </a:avLst>
          </a:prstGeom>
          <a:noFill/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: Rounded Corners 20"/>
          <p:cNvSpPr/>
          <p:nvPr/>
        </p:nvSpPr>
        <p:spPr>
          <a:xfrm>
            <a:off x="3463014" y="1653500"/>
            <a:ext cx="561439" cy="3447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524505" y="1646818"/>
            <a:ext cx="499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3" name="Rounded Rectangle 14"/>
          <p:cNvSpPr/>
          <p:nvPr/>
        </p:nvSpPr>
        <p:spPr>
          <a:xfrm>
            <a:off x="4766346" y="1596494"/>
            <a:ext cx="1304213" cy="1426486"/>
          </a:xfrm>
          <a:prstGeom prst="roundRect">
            <a:avLst>
              <a:gd name="adj" fmla="val 7975"/>
            </a:avLst>
          </a:prstGeom>
          <a:noFill/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: Rounded Corners 23"/>
          <p:cNvSpPr/>
          <p:nvPr/>
        </p:nvSpPr>
        <p:spPr>
          <a:xfrm>
            <a:off x="4828718" y="1660182"/>
            <a:ext cx="561439" cy="3447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835742" y="1633570"/>
            <a:ext cx="499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ie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6" name="Rounded Rectangle 14"/>
          <p:cNvSpPr/>
          <p:nvPr/>
        </p:nvSpPr>
        <p:spPr>
          <a:xfrm>
            <a:off x="6141446" y="1603176"/>
            <a:ext cx="1304213" cy="1426486"/>
          </a:xfrm>
          <a:prstGeom prst="roundRect">
            <a:avLst>
              <a:gd name="adj" fmla="val 7975"/>
            </a:avLst>
          </a:prstGeom>
          <a:noFill/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Rectangle: Rounded Corners 26"/>
          <p:cNvSpPr/>
          <p:nvPr/>
        </p:nvSpPr>
        <p:spPr>
          <a:xfrm>
            <a:off x="6203818" y="1666864"/>
            <a:ext cx="561439" cy="3447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6218998" y="1641200"/>
            <a:ext cx="499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je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9" name="Rounded Rectangle 14"/>
          <p:cNvSpPr/>
          <p:nvPr/>
        </p:nvSpPr>
        <p:spPr>
          <a:xfrm>
            <a:off x="7507150" y="1603176"/>
            <a:ext cx="1304213" cy="1426486"/>
          </a:xfrm>
          <a:prstGeom prst="roundRect">
            <a:avLst>
              <a:gd name="adj" fmla="val 7975"/>
            </a:avLst>
          </a:prstGeom>
          <a:noFill/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Rectangle: Rounded Corners 29"/>
          <p:cNvSpPr/>
          <p:nvPr/>
        </p:nvSpPr>
        <p:spPr>
          <a:xfrm>
            <a:off x="7569522" y="1666864"/>
            <a:ext cx="561439" cy="3447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7631013" y="1660182"/>
            <a:ext cx="499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2" name="Rounded Rectangle 14"/>
          <p:cNvSpPr/>
          <p:nvPr/>
        </p:nvSpPr>
        <p:spPr>
          <a:xfrm>
            <a:off x="8872854" y="1589812"/>
            <a:ext cx="1304213" cy="1426486"/>
          </a:xfrm>
          <a:prstGeom prst="roundRect">
            <a:avLst>
              <a:gd name="adj" fmla="val 7975"/>
            </a:avLst>
          </a:prstGeom>
          <a:noFill/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ectangle: Rounded Corners 32"/>
          <p:cNvSpPr/>
          <p:nvPr/>
        </p:nvSpPr>
        <p:spPr>
          <a:xfrm>
            <a:off x="8935226" y="1653500"/>
            <a:ext cx="561439" cy="3447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8996717" y="1646818"/>
            <a:ext cx="499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5" name="Rounded Rectangle 14"/>
          <p:cNvSpPr/>
          <p:nvPr/>
        </p:nvSpPr>
        <p:spPr>
          <a:xfrm>
            <a:off x="10234678" y="1596494"/>
            <a:ext cx="1304213" cy="1426486"/>
          </a:xfrm>
          <a:prstGeom prst="roundRect">
            <a:avLst>
              <a:gd name="adj" fmla="val 7975"/>
            </a:avLst>
          </a:prstGeom>
          <a:noFill/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6" name="Rectangle: Rounded Corners 35"/>
          <p:cNvSpPr/>
          <p:nvPr/>
        </p:nvSpPr>
        <p:spPr>
          <a:xfrm>
            <a:off x="10297050" y="1660182"/>
            <a:ext cx="561439" cy="34473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10358541" y="1653500"/>
            <a:ext cx="4999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pe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89466" y="2728079"/>
            <a:ext cx="4875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(10)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2944863" y="2740347"/>
            <a:ext cx="4875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(10)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394677" y="2719154"/>
            <a:ext cx="4875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(5)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11147864" y="2721616"/>
            <a:ext cx="4875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(12)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9805700" y="2711727"/>
            <a:ext cx="4875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(10)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8439918" y="2719590"/>
            <a:ext cx="4875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(10)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5750545" y="2730223"/>
            <a:ext cx="4875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(3)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122517" y="2731557"/>
            <a:ext cx="4875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(3)</a:t>
            </a:r>
            <a:endParaRPr kumimoji="0" lang="en-GB" sz="14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38898" y="3876700"/>
                <a:ext cx="9144745" cy="160043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1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Can we automatically retrieve the GT clusters above?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7 inferred clusters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Overlap with ground truth clusters: 71% (</a:t>
                </a: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±</m:t>
                    </m:r>
                  </m:oMath>
                </a14:m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1%)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Species with few examples (</a:t>
                </a:r>
                <a:r>
                  <a:rPr kumimoji="0" lang="en-GB" sz="1600" b="0" i="0" u="none" strike="noStrike" kern="1200" cap="none" spc="-15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ie</a:t>
                </a: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, </a:t>
                </a:r>
                <a:r>
                  <a:rPr kumimoji="0" lang="en-GB" sz="1600" b="0" i="0" u="none" strike="noStrike" kern="1200" cap="none" spc="-15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je</a:t>
                </a: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above) typically mislabelled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Gentle performance decrease w.r.t. scale parameters </a:t>
                </a: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GB" sz="16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GB" sz="16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𝛽</m:t>
                    </m:r>
                  </m:oMath>
                </a14:m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:</a:t>
                </a:r>
                <a:b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</a:b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≥</m:t>
                    </m:r>
                  </m:oMath>
                </a14:m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68% overlap across many parameter values 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898" y="3876700"/>
                <a:ext cx="9144745" cy="1600438"/>
              </a:xfrm>
              <a:prstGeom prst="rect">
                <a:avLst/>
              </a:prstGeom>
              <a:blipFill>
                <a:blip r:embed="rId27"/>
                <a:stretch>
                  <a:fillRect l="-533" t="-2290" b="-419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9795" y="3936976"/>
            <a:ext cx="3470123" cy="1311229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8822" y="3936976"/>
            <a:ext cx="3449743" cy="13112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136327" y="5276780"/>
            <a:ext cx="13144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Stalk length</a:t>
            </a:r>
          </a:p>
        </p:txBody>
      </p:sp>
      <p:cxnSp>
        <p:nvCxnSpPr>
          <p:cNvPr id="49" name="Straight Arrow Connector 48"/>
          <p:cNvCxnSpPr/>
          <p:nvPr/>
        </p:nvCxnSpPr>
        <p:spPr>
          <a:xfrm>
            <a:off x="7291580" y="5460621"/>
            <a:ext cx="9109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5225685" y="5462864"/>
            <a:ext cx="10497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528890" y="5515927"/>
            <a:ext cx="15035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Missed the dents?</a:t>
            </a:r>
          </a:p>
        </p:txBody>
      </p:sp>
      <p:sp>
        <p:nvSpPr>
          <p:cNvPr id="54" name="Left Brace 53"/>
          <p:cNvSpPr/>
          <p:nvPr/>
        </p:nvSpPr>
        <p:spPr>
          <a:xfrm rot="16200000">
            <a:off x="9206287" y="4901484"/>
            <a:ext cx="148716" cy="1073390"/>
          </a:xfrm>
          <a:prstGeom prst="leftBrace">
            <a:avLst/>
          </a:prstGeom>
          <a:ln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21446" y="1132283"/>
            <a:ext cx="9144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69 binary images grouped in 10 different subtypes e.g.,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7829550" y="6465882"/>
            <a:ext cx="4344899" cy="324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[1] Database available at: imageprocessingplace.com. Developed by </a:t>
            </a:r>
            <a:r>
              <a:rPr kumimoji="0" lang="en-GB" sz="9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Vaibhav</a:t>
            </a: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E. </a:t>
            </a:r>
            <a:r>
              <a:rPr kumimoji="0" lang="en-GB" sz="9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Waghmare</a:t>
            </a: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Govt. College of Engineering Aurangabad, 431 005 MS, INDIA</a:t>
            </a:r>
          </a:p>
        </p:txBody>
      </p:sp>
      <p:sp>
        <p:nvSpPr>
          <p:cNvPr id="55" name="Title 2"/>
          <p:cNvSpPr txBox="1">
            <a:spLocks/>
          </p:cNvSpPr>
          <p:nvPr/>
        </p:nvSpPr>
        <p:spPr>
          <a:xfrm>
            <a:off x="278446" y="73361"/>
            <a:ext cx="9517404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Leaf Shape database</a:t>
            </a:r>
            <a:r>
              <a:rPr kumimoji="0" lang="en-GB" sz="2800" b="0" i="0" u="none" strike="noStrike" kern="1200" cap="none" spc="-150" normalizeH="0" baseline="3000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[1]</a:t>
            </a:r>
            <a:r>
              <a:rPr kumimoji="0" lang="en-GB" sz="2800" b="0" i="0" u="none" strike="noStrike" kern="1200" cap="none" spc="-15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: unsupervised clustering of leaf species</a:t>
            </a:r>
          </a:p>
        </p:txBody>
      </p:sp>
    </p:spTree>
    <p:extLst>
      <p:ext uri="{BB962C8B-B14F-4D97-AF65-F5344CB8AC3E}">
        <p14:creationId xmlns:p14="http://schemas.microsoft.com/office/powerpoint/2010/main" val="671949173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>
                <p:cTn id="3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4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>
                <p:cTn id="5" repeatCount="indefinite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>
                <p:cTn id="6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video>
              <p:cMediaNode vol="80000">
                <p:cTn id="8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281" y="2532673"/>
            <a:ext cx="1802110" cy="154683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303" y="1421693"/>
            <a:ext cx="3930724" cy="30025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391" y="1489898"/>
            <a:ext cx="2684182" cy="184734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85" y="3346483"/>
            <a:ext cx="2436916" cy="1609284"/>
          </a:xfrm>
          <a:prstGeom prst="rect">
            <a:avLst/>
          </a:prstGeom>
        </p:spPr>
      </p:pic>
      <p:sp>
        <p:nvSpPr>
          <p:cNvPr id="12" name="Title 2"/>
          <p:cNvSpPr txBox="1">
            <a:spLocks/>
          </p:cNvSpPr>
          <p:nvPr/>
        </p:nvSpPr>
        <p:spPr>
          <a:xfrm>
            <a:off x="278446" y="73361"/>
            <a:ext cx="9151304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Statistical Shape Analysis: statistics in 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non Euclidean 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spaces (hard!)</a:t>
            </a:r>
            <a:endParaRPr kumimoji="0" lang="en-US" sz="2800" b="1" i="0" u="none" strike="noStrike" kern="1200" cap="none" spc="-15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679700" y="6105227"/>
            <a:ext cx="8813550" cy="408623"/>
          </a:xfrm>
          <a:prstGeom prst="roundRect">
            <a:avLst/>
          </a:prstGeom>
          <a:gradFill flip="none" rotWithShape="1">
            <a:gsLst>
              <a:gs pos="49592">
                <a:srgbClr val="95E0E5"/>
              </a:gs>
              <a:gs pos="16000">
                <a:srgbClr val="81DCE1">
                  <a:alpha val="80000"/>
                </a:srgbClr>
              </a:gs>
              <a:gs pos="84000">
                <a:srgbClr val="A9E5E9">
                  <a:alpha val="8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How to work around the non-trivial data type?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1345" y="1049799"/>
            <a:ext cx="394538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Active Shape/Appearance Models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113782" y="1043798"/>
            <a:ext cx="394538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Medial representation &amp; PGA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8136219" y="1037763"/>
            <a:ext cx="394538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Diffeomorphometry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4361" y="3701132"/>
            <a:ext cx="238168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[Top] Mitchell et al. 3D active appearance models: segmentation of cardiac MR and US images, IEEE TMI 2002</a:t>
            </a:r>
          </a:p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[Right] </a:t>
            </a:r>
            <a:r>
              <a:rPr kumimoji="0" lang="en-GB" sz="9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Cootes</a:t>
            </a: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et al. Active Shape Models, CVIU 1995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61" y="1515087"/>
            <a:ext cx="2748215" cy="209008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4626761" y="4987873"/>
            <a:ext cx="3509458" cy="669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Joshi et al. Multiscale deformable model segmentation and statistical shape analysis using medial descriptions, IEEE TMI 2002</a:t>
            </a:r>
          </a:p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9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[Images] Fletcher et al. Principal Geodesic Analysis for the study of nonlinear statistics of shape, IEEE TMI 2004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444063" y="4495198"/>
            <a:ext cx="3509458" cy="324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[Image] Gori et al. A Bayesian framework for joint morphometry of surface and curve meshes in multi-object complexes, MedIA 2017</a:t>
            </a:r>
          </a:p>
        </p:txBody>
      </p:sp>
    </p:spTree>
    <p:extLst>
      <p:ext uri="{BB962C8B-B14F-4D97-AF65-F5344CB8AC3E}">
        <p14:creationId xmlns:p14="http://schemas.microsoft.com/office/powerpoint/2010/main" val="29079954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/>
          <p:cNvSpPr txBox="1">
            <a:spLocks/>
          </p:cNvSpPr>
          <p:nvPr/>
        </p:nvSpPr>
        <p:spPr>
          <a:xfrm>
            <a:off x="278445" y="73361"/>
            <a:ext cx="11313479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LPBA40 dataset</a:t>
            </a:r>
            <a:r>
              <a:rPr kumimoji="0" lang="en-US" sz="2800" b="1" i="0" u="none" strike="noStrike" kern="1200" cap="none" spc="-150" normalizeH="0" baseline="3000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[1]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: clustering sub-cortical structures (caudate nuclei, hippocampi, putamina)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056401" y="6446832"/>
            <a:ext cx="61355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[1] Shattuck et al. Construction of a 3D probabilistic atlas of human cortical structures, </a:t>
            </a:r>
            <a:r>
              <a:rPr kumimoji="0" lang="en-GB" sz="9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NeuroImage</a:t>
            </a: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2008</a:t>
            </a:r>
          </a:p>
          <a:p>
            <a:pPr marL="0" marR="0" lvl="0" indent="0" algn="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[2] Konukoglu et al. WESD – Weighted Spectral Distance for measuring shape dissimilarity, IEEE PAMI 2013.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521446" y="1132283"/>
                <a:ext cx="10584704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240 binary masks of subcortical structures (80 caudate nuclei, 80 hippocampi, 80 putamina)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Konukoglu et al. [2] present qualitative results obtained by non-linear embedding (ISOMAP) with WESD or shape-DNA metrics</a:t>
                </a:r>
                <a:b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</a:b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(figure below for reference)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Qualitatively similar “separation” of cortical structures with the proposed unsupervised clustering approach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16% average misclassification rate </a:t>
                </a: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6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GB" sz="16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=1, </m:t>
                    </m:r>
                    <m:r>
                      <a:rPr kumimoji="0" lang="en-GB" sz="16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𝛽</m:t>
                    </m:r>
                    <m:r>
                      <a:rPr kumimoji="0" lang="en-GB" sz="16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=0)</m:t>
                    </m:r>
                  </m:oMath>
                </a14:m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, 6 main clusters (out of 10 maximum clusters) shown below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46" y="1132283"/>
                <a:ext cx="10584704" cy="1569660"/>
              </a:xfrm>
              <a:prstGeom prst="rect">
                <a:avLst/>
              </a:prstGeom>
              <a:blipFill>
                <a:blip r:embed="rId2"/>
                <a:stretch>
                  <a:fillRect l="-230" t="-1167" b="-4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09" y="3315456"/>
            <a:ext cx="2718703" cy="213558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956" y="3315456"/>
            <a:ext cx="2448760" cy="224347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174" y="2960051"/>
            <a:ext cx="4312827" cy="259888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743515" y="5451039"/>
            <a:ext cx="253306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From [2]. Shape-DNA ISOMAP embedding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490793" y="5453948"/>
            <a:ext cx="1681871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WESD ISOMAP embedding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6498898" y="5544854"/>
                <a:ext cx="4312827" cy="6001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Proposed mkPCA main cluster 2D projections. Circle </a:t>
                </a:r>
                <a14:m>
                  <m:oMath xmlns:m="http://schemas.openxmlformats.org/officeDocument/2006/math">
                    <m:r>
                      <a:rPr kumimoji="0" lang="en-GB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</m:oMath>
                </a14:m>
                <a:r>
                  <a:rPr kumimoji="0" lang="en-GB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caudate, triangle </a:t>
                </a:r>
                <a14:m>
                  <m:oMath xmlns:m="http://schemas.openxmlformats.org/officeDocument/2006/math">
                    <m:r>
                      <a:rPr kumimoji="0" lang="en-GB" sz="1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</m:oMath>
                </a14:m>
                <a:r>
                  <a:rPr kumimoji="0" lang="en-GB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hippocampus, square </a:t>
                </a:r>
                <a14:m>
                  <m:oMath xmlns:m="http://schemas.openxmlformats.org/officeDocument/2006/math">
                    <m:r>
                      <a:rPr kumimoji="0" lang="en-GB" sz="1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≡</m:t>
                    </m:r>
                  </m:oMath>
                </a14:m>
                <a:r>
                  <a:rPr kumimoji="0" lang="en-GB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putamen. Large blue dots belong to the clusters; black dots do not (apparent overlap due to projection).</a:t>
                </a:r>
                <a:endPara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8898" y="5544854"/>
                <a:ext cx="4312827" cy="600164"/>
              </a:xfrm>
              <a:prstGeom prst="rect">
                <a:avLst/>
              </a:prstGeom>
              <a:blipFill>
                <a:blip r:embed="rId6"/>
                <a:stretch>
                  <a:fillRect b="-61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717007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278445" y="73361"/>
            <a:ext cx="11313479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Sunnybrook cardiac dataset</a:t>
            </a:r>
            <a:r>
              <a:rPr kumimoji="0" lang="en-US" sz="2800" b="1" i="0" u="none" strike="noStrike" kern="1200" cap="none" spc="-150" normalizeH="0" baseline="3000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[1]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: learning left ventricle anomalies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056401" y="6629597"/>
            <a:ext cx="6135599" cy="209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[1] </a:t>
            </a:r>
            <a:r>
              <a:rPr kumimoji="0" lang="en-GB" sz="9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Radau</a:t>
            </a: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et al. Evaluation framework for algorithms segmenting short-axis cardiac MRI, MIDAS J. 49 2009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21446" y="1132283"/>
                <a:ext cx="10584704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45 left ventricle volumes: 24 heart failure (HF) subjects, 12 hypertrophic (HYP), 9 healthy (N).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HF modelled as a 2 component mkPCA, HYP and N as a 1 component mkPCA.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1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Maximum a posteriori classification </a:t>
                </a: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of test subjects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GB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Experimental setting: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Training on random fold of 2/3 of the dataset, testing on the complement. </a:t>
                </a:r>
              </a:p>
              <a:p>
                <a:pPr marL="742950" marR="0" lvl="1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Robustness analysis: 50 runs for each parameter setting.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GB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GB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Accuracy: proposed (75%</a:t>
                </a: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±</m:t>
                    </m:r>
                  </m:oMath>
                </a14:m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8%), volume-based </a:t>
                </a:r>
                <a:r>
                  <a:rPr kumimoji="0" lang="en-GB" sz="1600" b="0" i="0" u="none" strike="noStrike" kern="1200" cap="none" spc="-15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mPCA</a:t>
                </a: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(65%</a:t>
                </a: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-15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±</m:t>
                    </m:r>
                    <m:r>
                      <a:rPr kumimoji="0" lang="en-GB" sz="1600" b="0" i="0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9</m:t>
                    </m:r>
                  </m:oMath>
                </a14:m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%), baseline at 53.3%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First eigenmode of HF/HYP clusters correlates  resp. to volume of blood cavity/muscle </a:t>
                </a: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446" y="1132283"/>
                <a:ext cx="10584704" cy="2800767"/>
              </a:xfrm>
              <a:prstGeom prst="rect">
                <a:avLst/>
              </a:prstGeom>
              <a:blipFill>
                <a:blip r:embed="rId3"/>
                <a:stretch>
                  <a:fillRect l="-230" t="-654" b="-196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634" y="4263949"/>
            <a:ext cx="6184431" cy="157766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3223" y="1247739"/>
            <a:ext cx="3225669" cy="126088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3224" y="2554783"/>
            <a:ext cx="3243956" cy="1278339"/>
          </a:xfrm>
          <a:prstGeom prst="rect">
            <a:avLst/>
          </a:prstGeom>
        </p:spPr>
      </p:pic>
      <p:sp>
        <p:nvSpPr>
          <p:cNvPr id="26" name="Rectangle 25"/>
          <p:cNvSpPr/>
          <p:nvPr/>
        </p:nvSpPr>
        <p:spPr>
          <a:xfrm>
            <a:off x="7626153" y="3833062"/>
            <a:ext cx="3759398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Examples with on average [Top] &lt; 2% misclassification rate [Bottom] &gt; 25% misclassification rate.</a:t>
            </a:r>
            <a:endParaRPr kumimoji="0" lang="en-GB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1309171" y="5928325"/>
                <a:ext cx="5266381" cy="4347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[Left] Default values, unless otherwise specified: </a:t>
                </a:r>
                <a14:m>
                  <m:oMath xmlns:m="http://schemas.openxmlformats.org/officeDocument/2006/math">
                    <m:r>
                      <a:rPr kumimoji="0" lang="en-GB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GB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=10, </m:t>
                    </m:r>
                    <m:r>
                      <a:rPr kumimoji="0" lang="en-GB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𝛽</m:t>
                    </m:r>
                    <m:r>
                      <a:rPr kumimoji="0" lang="en-GB" sz="11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p>
                      <m:sSupPr>
                        <m:ctrlPr>
                          <a:rPr kumimoji="0" lang="en-GB" sz="1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1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10</m:t>
                        </m:r>
                      </m:e>
                      <m:sup>
                        <m:r>
                          <a:rPr kumimoji="0" lang="en-GB" sz="1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3</m:t>
                        </m:r>
                      </m:sup>
                    </m:sSup>
                  </m:oMath>
                </a14:m>
                <a:r>
                  <a:rPr kumimoji="0" lang="en-GB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1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1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p>
                        <m:r>
                          <a:rPr kumimoji="0" lang="en-GB" sz="11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GB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set to 0.05% of the average k-means error. The first 3 blue columns modify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𝜎</m:t>
                        </m:r>
                      </m:e>
                      <m:sup>
                        <m:r>
                          <a:rPr kumimoji="0" lang="en-GB" sz="11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0" lang="en-GB" sz="1100" b="0" i="1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and the other 5 modify </a:t>
                </a:r>
                <a14:m>
                  <m:oMath xmlns:m="http://schemas.openxmlformats.org/officeDocument/2006/math">
                    <m:r>
                      <a:rPr kumimoji="0" lang="en-GB" sz="1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𝛼</m:t>
                    </m:r>
                    <m:r>
                      <a:rPr kumimoji="0" lang="en-GB" sz="1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GB" sz="11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𝛽</m:t>
                    </m:r>
                  </m:oMath>
                </a14:m>
                <a:endParaRPr kumimoji="0" lang="en-GB" sz="11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171" y="5928325"/>
                <a:ext cx="5266381" cy="434734"/>
              </a:xfrm>
              <a:prstGeom prst="rect">
                <a:avLst/>
              </a:prstGeom>
              <a:blipFill>
                <a:blip r:embed="rId7"/>
                <a:stretch>
                  <a:fillRect b="-694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271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ounded Rectangle 14"/>
          <p:cNvSpPr/>
          <p:nvPr/>
        </p:nvSpPr>
        <p:spPr>
          <a:xfrm>
            <a:off x="263371" y="3825449"/>
            <a:ext cx="11581263" cy="2175301"/>
          </a:xfrm>
          <a:prstGeom prst="roundRect">
            <a:avLst>
              <a:gd name="adj" fmla="val 2132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ounded Rectangle 14"/>
          <p:cNvSpPr/>
          <p:nvPr/>
        </p:nvSpPr>
        <p:spPr>
          <a:xfrm>
            <a:off x="278446" y="1210725"/>
            <a:ext cx="5562907" cy="2377025"/>
          </a:xfrm>
          <a:prstGeom prst="roundRect">
            <a:avLst>
              <a:gd name="adj" fmla="val 2132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ounded Rectangle 14"/>
          <p:cNvSpPr/>
          <p:nvPr/>
        </p:nvSpPr>
        <p:spPr>
          <a:xfrm>
            <a:off x="5968046" y="1210725"/>
            <a:ext cx="5876588" cy="2377025"/>
          </a:xfrm>
          <a:prstGeom prst="roundRect">
            <a:avLst>
              <a:gd name="adj" fmla="val 2132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2"/>
          <p:cNvSpPr txBox="1">
            <a:spLocks/>
          </p:cNvSpPr>
          <p:nvPr/>
        </p:nvSpPr>
        <p:spPr>
          <a:xfrm>
            <a:off x="278446" y="73361"/>
            <a:ext cx="9517404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Conclusion &amp; perspectives</a:t>
            </a:r>
            <a:endParaRPr kumimoji="0" lang="en-US" sz="2800" b="1" i="0" u="none" strike="noStrike" kern="1200" cap="none" spc="-15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2653" y="973026"/>
            <a:ext cx="2740261" cy="127932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957" y="820419"/>
            <a:ext cx="1578682" cy="153543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58332" y="1289522"/>
            <a:ext cx="19971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Bayesian mixture of PCA in kernel space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618531" y="1360006"/>
            <a:ext cx="19971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Shape spectral kernels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603250" y="2593549"/>
            <a:ext cx="48831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Extends sparse mixture of PCA to non-trivial data types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Reproducing kernel encodes proximity/alignment of data points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74315" y="2593548"/>
            <a:ext cx="48831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Captures the intrinsic geometry, invariant to pose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Parametric family allows to adjust the scale of interest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9321" y="4510653"/>
            <a:ext cx="2183462" cy="1062225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574288" y="3953058"/>
            <a:ext cx="92215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“Can one hear the shape of a drum?” </a:t>
            </a:r>
            <a:r>
              <a:rPr kumimoji="0" lang="en-GB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i.e. map back a spectrum to a shape</a:t>
            </a: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603250" y="4449021"/>
            <a:ext cx="48831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Not in the general case (</a:t>
            </a:r>
            <a:r>
              <a:rPr kumimoji="0" lang="en-GB" sz="16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isospectral</a:t>
            </a: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non-congruent objects)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But biological structures vary smoothly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704" y="5104619"/>
            <a:ext cx="2723704" cy="559992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5185069" y="5572878"/>
            <a:ext cx="232698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100" b="0" i="1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Isospectral</a:t>
            </a:r>
            <a:r>
              <a:rPr kumimoji="0" lang="en-GB" sz="1100" b="0" i="1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objects</a:t>
            </a:r>
            <a:endParaRPr kumimoji="0" lang="en-GB" sz="28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5972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ounded Rectangle 14"/>
          <p:cNvSpPr/>
          <p:nvPr/>
        </p:nvSpPr>
        <p:spPr>
          <a:xfrm>
            <a:off x="6739276" y="4688610"/>
            <a:ext cx="5181262" cy="1845351"/>
          </a:xfrm>
          <a:prstGeom prst="roundRect">
            <a:avLst>
              <a:gd name="adj" fmla="val 797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67311" y="1693789"/>
            <a:ext cx="4656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Thank you!</a:t>
            </a:r>
            <a:endParaRPr kumimoji="0" lang="en-GB" sz="4000" b="0" i="0" u="none" strike="noStrike" kern="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879" y="371308"/>
            <a:ext cx="436432" cy="4285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26915" y="3830329"/>
            <a:ext cx="75929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1" i="0" u="none" strike="noStrike" kern="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More on InnerEye project:</a:t>
            </a:r>
            <a:endParaRPr kumimoji="0" lang="en-GB" sz="2000" b="0" i="0" u="none" strike="noStrike" kern="0" cap="none" spc="-15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67311" y="400919"/>
            <a:ext cx="304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MSR Cambridge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012" y="288940"/>
            <a:ext cx="2262188" cy="848321"/>
          </a:xfrm>
          <a:prstGeom prst="rect">
            <a:avLst/>
          </a:prstGeom>
        </p:spPr>
      </p:pic>
      <p:sp>
        <p:nvSpPr>
          <p:cNvPr id="12" name="Rounded Rectangle 14"/>
          <p:cNvSpPr/>
          <p:nvPr/>
        </p:nvSpPr>
        <p:spPr>
          <a:xfrm>
            <a:off x="257203" y="4699487"/>
            <a:ext cx="6410298" cy="1845351"/>
          </a:xfrm>
          <a:prstGeom prst="roundRect">
            <a:avLst>
              <a:gd name="adj" fmla="val 7975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91" y="5046701"/>
            <a:ext cx="2607596" cy="1069834"/>
          </a:xfrm>
          <a:prstGeom prst="rect">
            <a:avLst/>
          </a:prstGeom>
        </p:spPr>
      </p:pic>
      <p:sp>
        <p:nvSpPr>
          <p:cNvPr id="13" name="Rectangle: Rounded Corners 12"/>
          <p:cNvSpPr/>
          <p:nvPr/>
        </p:nvSpPr>
        <p:spPr>
          <a:xfrm>
            <a:off x="1030954" y="4515706"/>
            <a:ext cx="4245895" cy="36756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069054" y="4519333"/>
            <a:ext cx="383632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Clustered AutoContext forests for Semantic segmentation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7262" y="4997728"/>
            <a:ext cx="1726337" cy="1373822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5374" y="4997728"/>
            <a:ext cx="1361853" cy="141643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2625" y="4794657"/>
            <a:ext cx="4981575" cy="1655009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 flipH="1">
            <a:off x="0" y="3869818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0" y="420453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/>
          <p:cNvSpPr/>
          <p:nvPr/>
        </p:nvSpPr>
        <p:spPr>
          <a:xfrm>
            <a:off x="7060279" y="4504829"/>
            <a:ext cx="4007771" cy="367562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7077420" y="4519333"/>
            <a:ext cx="387632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Decision Fields: Message Passing Forests for Segmentation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3867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954195">
            <a:off x="6040493" y="1710802"/>
            <a:ext cx="3062426" cy="3062426"/>
          </a:xfrm>
          <a:prstGeom prst="rect">
            <a:avLst/>
          </a:prstGeom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278446" y="73361"/>
            <a:ext cx="9508350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How to 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cluster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dataset elements for 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non-trivial data types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  <a:endParaRPr kumimoji="0" lang="en-US" sz="2800" b="1" i="0" u="none" strike="noStrike" kern="1200" cap="none" spc="-15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569" y="1773053"/>
            <a:ext cx="2047875" cy="13311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7551" y="1647631"/>
            <a:ext cx="2576402" cy="21265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961" y="1383970"/>
            <a:ext cx="1563148" cy="2653877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26662" y="1222867"/>
            <a:ext cx="286913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DNA sequences (strings)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034134" y="1222867"/>
            <a:ext cx="314323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Proteins, chemical compounds (graphs)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6215705" y="1222867"/>
            <a:ext cx="2916900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Individuals in a network (graph nodes)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170939" y="1222867"/>
            <a:ext cx="2869137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Observations w/ generative model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 rot="16200000">
            <a:off x="-486881" y="2606231"/>
            <a:ext cx="2381683" cy="209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From Wikipedia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3317551" y="3728623"/>
            <a:ext cx="2381683" cy="209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From </a:t>
            </a:r>
            <a:r>
              <a:rPr kumimoji="0" lang="en-GB" sz="9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github</a:t>
            </a: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/</a:t>
            </a:r>
            <a:r>
              <a:rPr kumimoji="0" lang="en-GB" sz="9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chemplexity</a:t>
            </a:r>
            <a:endParaRPr kumimoji="0" lang="en-GB" sz="9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199886" y="2845388"/>
            <a:ext cx="2381683" cy="209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Adapted from </a:t>
            </a:r>
            <a:r>
              <a:rPr kumimoji="0" lang="en-GB" sz="9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Gephi</a:t>
            </a:r>
            <a:endParaRPr kumimoji="0" lang="en-GB" sz="9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 rot="16200000">
            <a:off x="10590420" y="2309032"/>
            <a:ext cx="2381683" cy="209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From VBA toolbox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670647" y="5951611"/>
            <a:ext cx="8813550" cy="408623"/>
          </a:xfrm>
          <a:prstGeom prst="roundRect">
            <a:avLst/>
          </a:prstGeom>
          <a:gradFill flip="none" rotWithShape="1">
            <a:gsLst>
              <a:gs pos="49592">
                <a:srgbClr val="95E0E5"/>
              </a:gs>
              <a:gs pos="16000">
                <a:srgbClr val="81DCE1">
                  <a:alpha val="80000"/>
                </a:srgbClr>
              </a:gs>
              <a:gs pos="84000">
                <a:srgbClr val="A9E5E9">
                  <a:alpha val="8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Contribution #1. Probabilistic mixture of PCA in kernel space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/>
              <p:cNvSpPr/>
              <p:nvPr/>
            </p:nvSpPr>
            <p:spPr>
              <a:xfrm>
                <a:off x="2267109" y="4597124"/>
                <a:ext cx="7708285" cy="110729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A </a:t>
                </a:r>
                <a:r>
                  <a:rPr kumimoji="0" lang="en-GB" sz="1600" b="1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reproducing</a:t>
                </a: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:r>
                  <a:rPr kumimoji="0" lang="en-GB" sz="1600" b="1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kernel</a:t>
                </a: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𝐾</m:t>
                    </m:r>
                    <m:r>
                      <a:rPr kumimoji="0" lang="en-GB" sz="1600" b="0" i="1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600" b="0" i="1" u="none" strike="noStrike" kern="1200" cap="none" spc="-15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1600" b="0" i="1" u="none" strike="noStrike" kern="1200" cap="none" spc="-15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1600" b="0" i="1" u="none" strike="noStrike" kern="1200" cap="none" spc="-150" normalizeH="0" baseline="0" noProof="0" dirty="0" err="1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GB" sz="1600" b="0" i="1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encodes the “similarity” or “alignment” of </a:t>
                </a: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1600" b="0" i="1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</m:t>
                    </m:r>
                    <m:r>
                      <a:rPr kumimoji="0" lang="en-GB" sz="1600" b="0" i="1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GB" sz="1600" b="0" i="1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r>
                      <a:rPr kumimoji="0" lang="en-GB" sz="1600" b="0" i="1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𝒳</m:t>
                    </m:r>
                  </m:oMath>
                </a14:m>
                <a:endParaRPr kumimoji="0" lang="en-GB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Implicit manipulation of underlying abstract feature representations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600" b="0" i="1" u="none" strike="noStrike" kern="1200" cap="none" spc="-15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GB" sz="1600" b="0" i="0" u="none" strike="noStrike" kern="1200" cap="none" spc="-15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Φ</m:t>
                        </m:r>
                      </m:e>
                      <m:sub>
                        <m:r>
                          <a:rPr kumimoji="0" lang="en-GB" sz="1600" b="0" i="1" u="none" strike="noStrike" kern="1200" cap="none" spc="-15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endParaRPr kumimoji="0" lang="en-GB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Can be defined over many data types: string kernels, kernels using generative models (e.g. Fisher kernel), kernels for graphs, kernels </a:t>
                </a:r>
                <a:r>
                  <a:rPr kumimoji="0" lang="en-GB" sz="1600" b="0" i="1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on</a:t>
                </a: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graphs, etc.</a:t>
                </a:r>
              </a:p>
            </p:txBody>
          </p:sp>
        </mc:Choice>
        <mc:Fallback xmlns="">
          <p:sp>
            <p:nvSpPr>
              <p:cNvPr id="27" name="Rectangle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109" y="4597124"/>
                <a:ext cx="7708285" cy="1107291"/>
              </a:xfrm>
              <a:prstGeom prst="rect">
                <a:avLst/>
              </a:prstGeom>
              <a:blipFill>
                <a:blip r:embed="rId8"/>
                <a:stretch>
                  <a:fillRect l="-316" t="-1648" b="-329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8004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14"/>
          <p:cNvSpPr/>
          <p:nvPr/>
        </p:nvSpPr>
        <p:spPr>
          <a:xfrm>
            <a:off x="3207033" y="4153145"/>
            <a:ext cx="5697256" cy="1517038"/>
          </a:xfrm>
          <a:prstGeom prst="roundRect">
            <a:avLst>
              <a:gd name="adj" fmla="val 797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278446" y="73361"/>
            <a:ext cx="9508350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Define 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reproducing kernels over shapes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?</a:t>
            </a:r>
            <a:endParaRPr kumimoji="0" lang="en-US" sz="2800" b="1" i="0" u="none" strike="noStrike" kern="1200" cap="none" spc="-15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0653" y="1330526"/>
            <a:ext cx="3572365" cy="1667802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648886" y="3117293"/>
            <a:ext cx="8813550" cy="408623"/>
          </a:xfrm>
          <a:prstGeom prst="roundRect">
            <a:avLst/>
          </a:prstGeom>
          <a:gradFill flip="none" rotWithShape="1">
            <a:gsLst>
              <a:gs pos="49592">
                <a:srgbClr val="95E0E5"/>
              </a:gs>
              <a:gs pos="16000">
                <a:srgbClr val="81DCE1">
                  <a:alpha val="80000"/>
                </a:srgbClr>
              </a:gs>
              <a:gs pos="84000">
                <a:srgbClr val="A9E5E9">
                  <a:alpha val="8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Contribution #2. Parametric family of Shape Spectral Kernels</a:t>
            </a:r>
          </a:p>
        </p:txBody>
      </p:sp>
      <p:sp>
        <p:nvSpPr>
          <p:cNvPr id="34" name="Rectangle 33"/>
          <p:cNvSpPr/>
          <p:nvPr/>
        </p:nvSpPr>
        <p:spPr>
          <a:xfrm>
            <a:off x="3955795" y="4220382"/>
            <a:ext cx="442648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Based on </a:t>
            </a: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spectral shape analysis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Generalizes existing metrics such as shape DNA [1], WESD [2]</a:t>
            </a:r>
            <a:endParaRPr kumimoji="0" lang="en-GB" sz="1600" b="0" i="0" u="none" strike="noStrike" kern="1200" cap="none" spc="-15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Invariant to object pose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Ease of use, correspondence free</a:t>
            </a:r>
            <a:endParaRPr kumimoji="0" lang="en-GB" sz="16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Adjustable importance of global and local shape features</a:t>
            </a:r>
          </a:p>
        </p:txBody>
      </p:sp>
      <p:sp>
        <p:nvSpPr>
          <p:cNvPr id="36" name="Rectangle 35"/>
          <p:cNvSpPr/>
          <p:nvPr/>
        </p:nvSpPr>
        <p:spPr>
          <a:xfrm>
            <a:off x="3369252" y="3959426"/>
            <a:ext cx="5545248" cy="369332"/>
          </a:xfrm>
          <a:prstGeom prst="rect">
            <a:avLst/>
          </a:prstGeom>
          <a:noFill/>
          <a:ln w="19050">
            <a:noFill/>
          </a:ln>
        </p:spPr>
        <p:txBody>
          <a:bodyPr wrap="square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Properties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052242" y="6525782"/>
            <a:ext cx="6105525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[1] Reuter et al. Laplace-</a:t>
            </a:r>
            <a:r>
              <a:rPr kumimoji="0" lang="en-GB" sz="9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Beltrami</a:t>
            </a: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spectra as Shape DNA of surfaces and solids, CAD 2006</a:t>
            </a:r>
          </a:p>
          <a:p>
            <a:pPr marL="0" marR="0" lvl="0" indent="0" algn="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[2] Konukoglu et al. Weighted Spectral Distance for measuring shape dissimilarity, IEEE PAMI 2013</a:t>
            </a:r>
          </a:p>
        </p:txBody>
      </p:sp>
    </p:spTree>
    <p:extLst>
      <p:ext uri="{BB962C8B-B14F-4D97-AF65-F5344CB8AC3E}">
        <p14:creationId xmlns:p14="http://schemas.microsoft.com/office/powerpoint/2010/main" val="6299627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 txBox="1">
            <a:spLocks/>
          </p:cNvSpPr>
          <p:nvPr/>
        </p:nvSpPr>
        <p:spPr>
          <a:xfrm>
            <a:off x="278446" y="73361"/>
            <a:ext cx="9508350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Outline</a:t>
            </a:r>
            <a:endParaRPr kumimoji="0" lang="en-US" sz="2800" b="1" i="0" u="none" strike="noStrike" kern="1200" cap="none" spc="-15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Text Placeholder 4"/>
          <p:cNvSpPr txBox="1">
            <a:spLocks/>
          </p:cNvSpPr>
          <p:nvPr/>
        </p:nvSpPr>
        <p:spPr>
          <a:xfrm>
            <a:off x="1447800" y="2664178"/>
            <a:ext cx="5797624" cy="18288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Neo Sans Std" pitchFamily="34" charset="0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fr-FR" sz="1400" kern="1200" dirty="0" smtClean="0">
                <a:solidFill>
                  <a:schemeClr val="tx1"/>
                </a:solidFill>
                <a:latin typeface="Neo Sans Std" pitchFamily="34" charset="0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lang="fr-FR" sz="1400" kern="1200" dirty="0" smtClean="0">
                <a:solidFill>
                  <a:schemeClr val="tx1"/>
                </a:solidFill>
                <a:latin typeface="Neo Sans Std" pitchFamily="34" charset="0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lang="fr-FR" sz="1400" kern="1200" dirty="0" smtClean="0">
                <a:solidFill>
                  <a:schemeClr val="tx1"/>
                </a:solidFill>
                <a:latin typeface="Neo Sans Std" pitchFamily="34" charset="0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lang="fr-FR" sz="1400" kern="1200" dirty="0">
                <a:solidFill>
                  <a:schemeClr val="tx1"/>
                </a:solidFill>
                <a:latin typeface="Neo Sans Std" pitchFamily="34" charset="0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0050" marR="0" lvl="0" indent="-40005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5B9BD5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Background on reproducing kernels</a:t>
            </a:r>
          </a:p>
          <a:p>
            <a:pPr marL="400050" marR="0" lvl="0" indent="-40005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Probabilistic mixture of PCA in kernel space</a:t>
            </a:r>
            <a:endParaRPr kumimoji="0" lang="en-US" sz="2000" b="1" i="0" u="none" strike="noStrike" kern="1200" cap="none" spc="0" normalizeH="0" baseline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400050" marR="0" lvl="0" indent="-400050" algn="l" defTabSz="457200" rtl="0" eaLnBrk="1" fontAlgn="auto" latinLnBrk="0" hangingPunct="1">
              <a:lnSpc>
                <a:spcPct val="15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romanUcPeriod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Building shape spectral kernels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472C4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405839" y="308916"/>
            <a:ext cx="436432" cy="428554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5479571" y="4631402"/>
            <a:ext cx="6506208" cy="2024350"/>
            <a:chOff x="2649566" y="1980616"/>
            <a:chExt cx="6506208" cy="2024350"/>
          </a:xfrm>
        </p:grpSpPr>
        <p:pic>
          <p:nvPicPr>
            <p:cNvPr id="8" name="Picture 6" descr="C:\Users\antcrim\Desktop\reduction_of_tree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8611" y="1980616"/>
              <a:ext cx="1427163" cy="2024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>
              <a:off x="4268195" y="3940922"/>
              <a:ext cx="538732" cy="63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/>
            <a:stretch/>
          </p:blipFill>
          <p:spPr bwMode="auto">
            <a:xfrm>
              <a:off x="6381221" y="3934572"/>
              <a:ext cx="1427163" cy="70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 flipH="1">
              <a:off x="4804492" y="3940922"/>
              <a:ext cx="541166" cy="6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>
              <a:off x="5345658" y="3940922"/>
              <a:ext cx="538732" cy="63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 flipH="1">
              <a:off x="5881955" y="3940922"/>
              <a:ext cx="541166" cy="6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 flipH="1">
              <a:off x="2649566" y="3940922"/>
              <a:ext cx="541166" cy="6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>
              <a:off x="3190732" y="3940922"/>
              <a:ext cx="538732" cy="63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 flipH="1">
              <a:off x="3727029" y="3940922"/>
              <a:ext cx="541166" cy="6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7351491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14"/>
          <p:cNvSpPr/>
          <p:nvPr/>
        </p:nvSpPr>
        <p:spPr>
          <a:xfrm>
            <a:off x="278446" y="1315192"/>
            <a:ext cx="11636076" cy="610498"/>
          </a:xfrm>
          <a:prstGeom prst="roundRect">
            <a:avLst>
              <a:gd name="adj" fmla="val 2132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278446" y="73361"/>
            <a:ext cx="10830156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Reproducing kernels</a:t>
            </a:r>
            <a:endParaRPr kumimoji="0" lang="en-US" sz="2800" b="1" i="0" u="none" strike="noStrike" kern="1200" cap="none" spc="-15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8102" y="1473514"/>
            <a:ext cx="86309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 construct to </a:t>
            </a:r>
            <a:r>
              <a:rPr kumimoji="0" 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replace non-linear statistics </a:t>
            </a:r>
            <a:r>
              <a:rPr kumimoji="0" 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on complex data types by </a:t>
            </a:r>
            <a:r>
              <a:rPr kumimoji="0" 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linear statistics on functional representations 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23" name="Rounded Rectangle 14"/>
          <p:cNvSpPr/>
          <p:nvPr/>
        </p:nvSpPr>
        <p:spPr>
          <a:xfrm>
            <a:off x="278446" y="2014185"/>
            <a:ext cx="11636076" cy="4220360"/>
          </a:xfrm>
          <a:prstGeom prst="roundRect">
            <a:avLst>
              <a:gd name="adj" fmla="val 7975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91476" y="3242743"/>
            <a:ext cx="739969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K is positive definite, i.e. </a:t>
            </a: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endParaRPr kumimoji="0" lang="en-GB" sz="1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endParaRPr kumimoji="0" lang="en-GB" sz="1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endParaRPr kumimoji="0" lang="en-GB" sz="1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There exists a Hilbert space                   such that</a:t>
            </a: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endParaRPr kumimoji="0" lang="en-GB" sz="1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endParaRPr kumimoji="0" lang="en-GB" sz="1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endParaRPr kumimoji="0" lang="en-GB" sz="1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endParaRPr kumimoji="0" lang="en-GB" sz="1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400050" marR="0" lvl="0" indent="-4000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romanLcPeriod"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There exists a Hilbert space           and a feature map                                        such that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574" y="3303856"/>
            <a:ext cx="3982109" cy="27269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7433" y="4265046"/>
            <a:ext cx="407239" cy="26627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307" y="4273395"/>
            <a:ext cx="2566644" cy="257923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7065" y="4580775"/>
            <a:ext cx="2610769" cy="287953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380" y="5492059"/>
            <a:ext cx="223200" cy="200880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927" y="5518847"/>
            <a:ext cx="909215" cy="18942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916" y="5501112"/>
            <a:ext cx="3246752" cy="261835"/>
          </a:xfrm>
          <a:prstGeom prst="rect">
            <a:avLst/>
          </a:prstGeom>
        </p:spPr>
      </p:pic>
      <p:pic>
        <p:nvPicPr>
          <p:cNvPr id="49" name="Picture 4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2454" y="2275933"/>
            <a:ext cx="3200677" cy="676715"/>
          </a:xfrm>
          <a:prstGeom prst="rect">
            <a:avLst/>
          </a:prstGeom>
        </p:spPr>
      </p:pic>
      <p:sp>
        <p:nvSpPr>
          <p:cNvPr id="50" name="Right Brace 49"/>
          <p:cNvSpPr/>
          <p:nvPr/>
        </p:nvSpPr>
        <p:spPr>
          <a:xfrm>
            <a:off x="9610205" y="4132696"/>
            <a:ext cx="184598" cy="851026"/>
          </a:xfrm>
          <a:prstGeom prst="rightBrace">
            <a:avLst/>
          </a:prstGeom>
          <a:ln w="28575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9862331" y="4306593"/>
                <a:ext cx="1797061" cy="5340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17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linear functional representation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600" b="0" i="1" u="none" strike="noStrike" kern="1200" cap="none" spc="-15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GB" sz="1600" b="0" i="1" u="none" strike="noStrike" kern="1200" cap="none" spc="-15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𝐾</m:t>
                        </m:r>
                      </m:e>
                      <m:sub>
                        <m:r>
                          <a:rPr kumimoji="0" lang="en-GB" sz="1600" b="0" i="1" u="none" strike="noStrike" kern="1200" cap="none" spc="-15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</m:t>
                        </m:r>
                      </m:sub>
                    </m:sSub>
                  </m:oMath>
                </a14:m>
                <a:r>
                  <a:rPr kumimoji="0" lang="en-US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</a:t>
                </a: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2331" y="4306593"/>
                <a:ext cx="1797061" cy="534057"/>
              </a:xfrm>
              <a:prstGeom prst="rect">
                <a:avLst/>
              </a:prstGeom>
              <a:blipFill>
                <a:blip r:embed="rId12"/>
                <a:stretch>
                  <a:fillRect l="-2034" t="-7955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Right Brace 51"/>
          <p:cNvSpPr/>
          <p:nvPr/>
        </p:nvSpPr>
        <p:spPr>
          <a:xfrm>
            <a:off x="9610207" y="5302651"/>
            <a:ext cx="174463" cy="579696"/>
          </a:xfrm>
          <a:prstGeom prst="rightBrace">
            <a:avLst/>
          </a:prstGeom>
          <a:ln w="28575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/>
              <p:cNvSpPr/>
              <p:nvPr/>
            </p:nvSpPr>
            <p:spPr>
              <a:xfrm>
                <a:off x="9827202" y="5452054"/>
                <a:ext cx="2159771" cy="3160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ts val="17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𝐾</m:t>
                    </m:r>
                    <m:r>
                      <a:rPr kumimoji="0" lang="en-GB" sz="16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6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𝑥</m:t>
                    </m:r>
                    <m:r>
                      <a:rPr kumimoji="0" lang="en-GB" sz="16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</m:t>
                    </m:r>
                    <m:r>
                      <a:rPr kumimoji="0" lang="en-GB" sz="16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𝑦</m:t>
                    </m:r>
                    <m:r>
                      <a:rPr kumimoji="0" lang="en-GB" sz="16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)≡</m:t>
                    </m:r>
                  </m:oMath>
                </a14:m>
                <a:r>
                  <a:rPr kumimoji="0" lang="en-US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 inner-product </a:t>
                </a:r>
                <a:endParaRPr kumimoji="0" lang="en-GB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3" name="Rectangle 5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27202" y="5452054"/>
                <a:ext cx="2159771" cy="316049"/>
              </a:xfrm>
              <a:prstGeom prst="rect">
                <a:avLst/>
              </a:prstGeom>
              <a:blipFill>
                <a:blip r:embed="rId13"/>
                <a:stretch>
                  <a:fillRect t="-13462" b="-2307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Right Brace 53"/>
          <p:cNvSpPr/>
          <p:nvPr/>
        </p:nvSpPr>
        <p:spPr>
          <a:xfrm>
            <a:off x="9610205" y="2994388"/>
            <a:ext cx="184598" cy="851026"/>
          </a:xfrm>
          <a:prstGeom prst="rightBrace">
            <a:avLst/>
          </a:prstGeom>
          <a:ln w="28575">
            <a:solidFill>
              <a:srgbClr val="C00000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9827202" y="3196107"/>
            <a:ext cx="2087320" cy="534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Gram matrix encodes everything about data</a:t>
            </a:r>
            <a:endParaRPr kumimoji="0" lang="en-GB" sz="1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8546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ounded Rectangle 14"/>
          <p:cNvSpPr/>
          <p:nvPr/>
        </p:nvSpPr>
        <p:spPr>
          <a:xfrm>
            <a:off x="266791" y="3913854"/>
            <a:ext cx="11636074" cy="2402118"/>
          </a:xfrm>
          <a:prstGeom prst="roundRect">
            <a:avLst>
              <a:gd name="adj" fmla="val 7975"/>
            </a:avLst>
          </a:prstGeom>
          <a:solidFill>
            <a:schemeClr val="bg1"/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ounded Rectangle 14"/>
          <p:cNvSpPr/>
          <p:nvPr/>
        </p:nvSpPr>
        <p:spPr>
          <a:xfrm>
            <a:off x="278448" y="2161324"/>
            <a:ext cx="11636074" cy="1549542"/>
          </a:xfrm>
          <a:prstGeom prst="roundRect">
            <a:avLst>
              <a:gd name="adj" fmla="val 7975"/>
            </a:avLst>
          </a:prstGeom>
          <a:solidFill>
            <a:schemeClr val="bg1"/>
          </a:solidFill>
          <a:ln w="28575"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: Rounded Corners 5"/>
          <p:cNvSpPr/>
          <p:nvPr/>
        </p:nvSpPr>
        <p:spPr>
          <a:xfrm>
            <a:off x="512172" y="2007835"/>
            <a:ext cx="2033571" cy="423960"/>
          </a:xfrm>
          <a:prstGeom prst="roundRect">
            <a:avLst/>
          </a:pr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595598" y="2560309"/>
            <a:ext cx="4342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Exponential kernel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42166" y="2634783"/>
            <a:ext cx="43426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Linear kernel</a:t>
            </a:r>
          </a:p>
        </p:txBody>
      </p:sp>
      <p:sp>
        <p:nvSpPr>
          <p:cNvPr id="19" name="Rounded Rectangle 14"/>
          <p:cNvSpPr/>
          <p:nvPr/>
        </p:nvSpPr>
        <p:spPr>
          <a:xfrm>
            <a:off x="278446" y="1208660"/>
            <a:ext cx="11636076" cy="610498"/>
          </a:xfrm>
          <a:prstGeom prst="roundRect">
            <a:avLst>
              <a:gd name="adj" fmla="val 2132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itle 2"/>
          <p:cNvSpPr txBox="1">
            <a:spLocks/>
          </p:cNvSpPr>
          <p:nvPr/>
        </p:nvSpPr>
        <p:spPr>
          <a:xfrm>
            <a:off x="278446" y="73361"/>
            <a:ext cx="10830156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Reproducing kernels</a:t>
            </a:r>
            <a:endParaRPr kumimoji="0" lang="en-US" sz="2800" b="1" i="0" u="none" strike="noStrike" kern="1200" cap="none" spc="-15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28102" y="1366982"/>
            <a:ext cx="86309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 construct to </a:t>
            </a:r>
            <a:r>
              <a:rPr kumimoji="0" 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replace non-linear statistics </a:t>
            </a:r>
            <a:r>
              <a:rPr kumimoji="0" 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on complex data types by </a:t>
            </a:r>
            <a:r>
              <a:rPr kumimoji="0" lang="en-US" sz="1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linear statistics on functional representations 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038" y="2107255"/>
            <a:ext cx="749157" cy="2497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118" y="2537038"/>
            <a:ext cx="1701940" cy="42176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1020" y="2674548"/>
            <a:ext cx="1056939" cy="245257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586060" y="2047449"/>
            <a:ext cx="20058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Examples</a:t>
            </a:r>
            <a:r>
              <a:rPr kumimoji="0" 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for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90866" y="2919805"/>
            <a:ext cx="3554467" cy="5296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0854" y="2781804"/>
            <a:ext cx="3554467" cy="66762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6003" y="4218968"/>
            <a:ext cx="2672521" cy="22309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00529" y="4759986"/>
            <a:ext cx="2617012" cy="865336"/>
          </a:xfrm>
          <a:prstGeom prst="rect">
            <a:avLst/>
          </a:prstGeom>
        </p:spPr>
      </p:pic>
      <p:sp>
        <p:nvSpPr>
          <p:cNvPr id="105" name="Freeform: Shape 104"/>
          <p:cNvSpPr/>
          <p:nvPr/>
        </p:nvSpPr>
        <p:spPr>
          <a:xfrm rot="3880980" flipV="1">
            <a:off x="2475255" y="4481888"/>
            <a:ext cx="633225" cy="814676"/>
          </a:xfrm>
          <a:custGeom>
            <a:avLst/>
            <a:gdLst>
              <a:gd name="connsiteX0" fmla="*/ 0 w 2105891"/>
              <a:gd name="connsiteY0" fmla="*/ 53889 h 53889"/>
              <a:gd name="connsiteX1" fmla="*/ 2105891 w 2105891"/>
              <a:gd name="connsiteY1" fmla="*/ 16943 h 53889"/>
              <a:gd name="connsiteX0" fmla="*/ 0 w 2105891"/>
              <a:gd name="connsiteY0" fmla="*/ 160472 h 160472"/>
              <a:gd name="connsiteX1" fmla="*/ 2105891 w 2105891"/>
              <a:gd name="connsiteY1" fmla="*/ 123526 h 160472"/>
              <a:gd name="connsiteX0" fmla="*/ 0 w 2105891"/>
              <a:gd name="connsiteY0" fmla="*/ 259204 h 259204"/>
              <a:gd name="connsiteX1" fmla="*/ 2105891 w 2105891"/>
              <a:gd name="connsiteY1" fmla="*/ 222258 h 259204"/>
              <a:gd name="connsiteX0" fmla="*/ 0 w 2198254"/>
              <a:gd name="connsiteY0" fmla="*/ 263830 h 263830"/>
              <a:gd name="connsiteX1" fmla="*/ 2198254 w 2198254"/>
              <a:gd name="connsiteY1" fmla="*/ 217648 h 263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198254" h="263830">
                <a:moveTo>
                  <a:pt x="0" y="263830"/>
                </a:moveTo>
                <a:cubicBezTo>
                  <a:pt x="680412" y="-97928"/>
                  <a:pt x="1443951" y="-62522"/>
                  <a:pt x="2198254" y="217648"/>
                </a:cubicBezTo>
              </a:path>
            </a:pathLst>
          </a:custGeom>
          <a:noFill/>
          <a:ln w="28575"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7541" y="4154688"/>
            <a:ext cx="2062479" cy="2008962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86059" y="3829544"/>
            <a:ext cx="5636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Example: </a:t>
            </a:r>
            <a:r>
              <a:rPr kumimoji="0" lang="en-US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PCA</a:t>
            </a:r>
            <a:endParaRPr kumimoji="0" lang="en-GB" sz="1800" b="1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5823751" y="4400991"/>
            <a:ext cx="771847" cy="1224331"/>
            <a:chOff x="5823751" y="4400991"/>
            <a:chExt cx="771847" cy="1224331"/>
          </a:xfrm>
        </p:grpSpPr>
        <p:cxnSp>
          <p:nvCxnSpPr>
            <p:cNvPr id="11" name="Straight Arrow Connector 10"/>
            <p:cNvCxnSpPr/>
            <p:nvPr/>
          </p:nvCxnSpPr>
          <p:spPr>
            <a:xfrm flipH="1" flipV="1">
              <a:off x="6222596" y="4400991"/>
              <a:ext cx="373002" cy="863467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5823751" y="5264458"/>
              <a:ext cx="771847" cy="360864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>
                <a:off x="7923193" y="4610643"/>
                <a:ext cx="3409024" cy="4441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Computed via the eigenmodes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GB" sz="1600" b="0" i="1" u="none" strike="noStrike" kern="1200" cap="none" spc="-150" normalizeH="0" baseline="0" noProof="0" dirty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d>
                          <m:dPr>
                            <m:begChr m:val="["/>
                            <m:endChr m:val="]"/>
                            <m:ctrlPr>
                              <a:rPr kumimoji="0" lang="en-GB" sz="1600" b="0" i="1" u="none" strike="noStrike" kern="1200" cap="none" spc="-15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GB" sz="1600" b="0" i="1" u="none" strike="noStrike" kern="1200" cap="none" spc="-150" normalizeH="0" baseline="0" noProof="0" dirty="0" smtClean="0">
                                <a:ln>
                                  <a:noFill/>
                                </a:ln>
                                <a:solidFill>
                                  <a:srgbClr val="C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𝐾</m:t>
                            </m:r>
                            <m:d>
                              <m:dPr>
                                <m:ctrlPr>
                                  <a:rPr kumimoji="0" lang="en-GB" sz="1600" b="0" i="1" u="none" strike="noStrike" kern="1200" cap="none" spc="-15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kumimoji="0" lang="en-GB" sz="1600" b="0" i="1" u="none" strike="noStrike" kern="1200" cap="none" spc="-150" normalizeH="0" baseline="0" noProof="0" dirty="0" err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GB" sz="1600" b="0" i="1" u="none" strike="noStrike" kern="1200" cap="none" spc="-150" normalizeH="0" baseline="0" noProof="0" dirty="0" err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GB" sz="1600" b="0" i="1" u="none" strike="noStrike" kern="1200" cap="none" spc="-150" normalizeH="0" baseline="0" noProof="0" dirty="0" err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kumimoji="0" lang="en-GB" sz="1600" b="0" i="1" u="none" strike="noStrike" kern="1200" cap="none" spc="-150" normalizeH="0" baseline="0" noProof="0" dirty="0" err="1" smtClean="0">
                                    <a:ln>
                                      <a:noFill/>
                                    </a:ln>
                                    <a:solidFill>
                                      <a:srgbClr val="C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kumimoji="0" lang="en-GB" sz="1600" b="0" i="1" u="none" strike="noStrike" kern="1200" cap="none" spc="-150" normalizeH="0" baseline="0" noProof="0" dirty="0" err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0" lang="en-GB" sz="1600" b="0" i="1" u="none" strike="noStrike" kern="1200" cap="none" spc="-150" normalizeH="0" baseline="0" noProof="0" dirty="0" err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kumimoji="0" lang="en-GB" sz="1600" b="0" i="1" u="none" strike="noStrike" kern="1200" cap="none" spc="-150" normalizeH="0" baseline="0" noProof="0" dirty="0" err="1" smtClean="0">
                                        <a:ln>
                                          <a:noFill/>
                                        </a:ln>
                                        <a:solidFill>
                                          <a:srgbClr val="C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𝑗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  <m:sub>
                        <m:r>
                          <a:rPr kumimoji="0" lang="en-GB" sz="1600" b="0" i="1" u="none" strike="noStrike" kern="1200" cap="none" spc="-150" normalizeH="0" baseline="0" noProof="0" dirty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  <m:r>
                          <a:rPr kumimoji="0" lang="en-GB" sz="1600" b="0" i="1" u="none" strike="noStrike" kern="1200" cap="none" spc="-150" normalizeH="0" baseline="0" noProof="0" dirty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,</m:t>
                        </m:r>
                        <m:r>
                          <a:rPr kumimoji="0" lang="en-GB" sz="1600" b="0" i="1" u="none" strike="noStrike" kern="1200" cap="none" spc="-150" normalizeH="0" baseline="0" noProof="0" dirty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𝑗</m:t>
                        </m:r>
                      </m:sub>
                    </m:sSub>
                  </m:oMath>
                </a14:m>
                <a:endParaRPr kumimoji="0" lang="en-GB" sz="1600" b="0" i="0" u="none" strike="noStrike" kern="1200" cap="none" spc="-15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3193" y="4610643"/>
                <a:ext cx="3409024" cy="444161"/>
              </a:xfrm>
              <a:prstGeom prst="rect">
                <a:avLst/>
              </a:prstGeom>
              <a:blipFill>
                <a:blip r:embed="rId11"/>
                <a:stretch>
                  <a:fillRect l="-1073" b="-411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0078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05" grpId="0" animBg="1"/>
      <p:bldP spid="22" grpId="0"/>
      <p:bldP spid="3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92" y="1579513"/>
            <a:ext cx="1941982" cy="2104872"/>
          </a:xfrm>
          <a:prstGeom prst="rect">
            <a:avLst/>
          </a:prstGeom>
        </p:spPr>
      </p:pic>
      <p:sp>
        <p:nvSpPr>
          <p:cNvPr id="4" name="Title 2"/>
          <p:cNvSpPr txBox="1">
            <a:spLocks/>
          </p:cNvSpPr>
          <p:nvPr/>
        </p:nvSpPr>
        <p:spPr>
          <a:xfrm>
            <a:off x="278446" y="73361"/>
            <a:ext cx="10830156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Kernel clustering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algorithms</a:t>
            </a:r>
            <a:r>
              <a:rPr kumimoji="0" lang="en-US" sz="2800" b="1" i="0" u="none" strike="noStrike" kern="1200" cap="none" spc="-150" normalizeH="0" baseline="30000" noProof="0" dirty="0">
                <a:ln>
                  <a:noFill/>
                </a:ln>
                <a:solidFill>
                  <a:srgbClr val="5B9BD5">
                    <a:lumMod val="50000"/>
                  </a:srgbClr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[1]</a:t>
            </a:r>
            <a:endParaRPr kumimoji="0" lang="en-US" sz="2800" b="1" i="0" u="none" strike="noStrike" kern="1200" cap="none" spc="-150" normalizeH="0" baseline="3000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001169" y="4624723"/>
                <a:ext cx="7708285" cy="8398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Non-probabilistic (energy minimization)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“Smart” kernel assumption: e.g. Gaussian/RBF kernel performs well in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GB" sz="1600" b="0" i="1" u="none" strike="noStrike" kern="1200" cap="none" spc="-15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GB" sz="1600" b="0" i="1" u="none" strike="noStrike" kern="1200" cap="none" spc="-15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ℝ</m:t>
                        </m:r>
                      </m:e>
                      <m:sup>
                        <m:r>
                          <a:rPr kumimoji="0" lang="en-GB" sz="1600" b="0" i="1" u="none" strike="noStrike" kern="1200" cap="none" spc="-15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</a:rPr>
                          <m:t>𝑑</m:t>
                        </m:r>
                      </m:sup>
                    </m:sSup>
                  </m:oMath>
                </a14:m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 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But in general, reproducing kernels only provide geometrical structure (inner product space)</a:t>
                </a:r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1169" y="4624723"/>
                <a:ext cx="7708285" cy="839845"/>
              </a:xfrm>
              <a:prstGeom prst="rect">
                <a:avLst/>
              </a:prstGeom>
              <a:blipFill>
                <a:blip r:embed="rId4"/>
                <a:stretch>
                  <a:fillRect l="-316" t="-2190" b="-87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535856" y="5737437"/>
            <a:ext cx="8813550" cy="408623"/>
          </a:xfrm>
          <a:prstGeom prst="roundRect">
            <a:avLst/>
          </a:prstGeom>
          <a:gradFill flip="none" rotWithShape="1">
            <a:gsLst>
              <a:gs pos="49592">
                <a:srgbClr val="95E0E5"/>
              </a:gs>
              <a:gs pos="16000">
                <a:srgbClr val="81DCE1">
                  <a:alpha val="80000"/>
                </a:srgbClr>
              </a:gs>
              <a:gs pos="84000">
                <a:srgbClr val="A9E5E9">
                  <a:alpha val="8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Bayesian mixture of kernel PCA / Gaussians?</a:t>
            </a:r>
          </a:p>
        </p:txBody>
      </p:sp>
      <p:sp>
        <p:nvSpPr>
          <p:cNvPr id="7" name="Rectangle 6"/>
          <p:cNvSpPr/>
          <p:nvPr/>
        </p:nvSpPr>
        <p:spPr>
          <a:xfrm>
            <a:off x="78577" y="1359287"/>
            <a:ext cx="394538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Kernel K-Means &amp; Fuzzy c-Means</a:t>
            </a:r>
          </a:p>
        </p:txBody>
      </p:sp>
      <p:sp>
        <p:nvSpPr>
          <p:cNvPr id="8" name="Rectangle 7"/>
          <p:cNvSpPr/>
          <p:nvPr/>
        </p:nvSpPr>
        <p:spPr>
          <a:xfrm>
            <a:off x="4101014" y="1353286"/>
            <a:ext cx="334118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(Sparse) Kernel PCA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519251" y="1347251"/>
            <a:ext cx="4549586" cy="369332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Support Vector Clustering, quantum clustering</a:t>
            </a:r>
            <a:endParaRPr kumimoji="0" lang="en-GB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374" y="1678627"/>
            <a:ext cx="2060627" cy="200575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 rot="16200000">
            <a:off x="24244" y="2470366"/>
            <a:ext cx="1841682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[From] </a:t>
            </a:r>
            <a:r>
              <a:rPr kumimoji="0" lang="en-GB" sz="9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Tzortzis</a:t>
            </a: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and </a:t>
            </a:r>
            <a:r>
              <a:rPr kumimoji="0" lang="en-GB" sz="9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Likas</a:t>
            </a: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. Global kernel k-Means, IJCNN 2008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836" y="3781671"/>
            <a:ext cx="2778694" cy="44122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406" y="2725172"/>
            <a:ext cx="2380234" cy="189955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9251" y="1820232"/>
            <a:ext cx="2047899" cy="2085096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052" y="1884162"/>
            <a:ext cx="1628154" cy="23180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439" y="2707842"/>
            <a:ext cx="1608325" cy="309875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4439" y="2406270"/>
            <a:ext cx="1166201" cy="3485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7519251" y="3955831"/>
            <a:ext cx="2122089" cy="324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[From] David Horn. Clustering via Hilbert space, </a:t>
            </a:r>
            <a:r>
              <a:rPr kumimoji="0" lang="en-GB" sz="9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Physica</a:t>
            </a: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2001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052242" y="6525782"/>
            <a:ext cx="6105525" cy="209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ts val="9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9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[1] Filippone et al. A survey of kernel and spectral methods for clustering, Pattern Recognition 2008.</a:t>
            </a:r>
          </a:p>
        </p:txBody>
      </p:sp>
    </p:spTree>
    <p:extLst>
      <p:ext uri="{BB962C8B-B14F-4D97-AF65-F5344CB8AC3E}">
        <p14:creationId xmlns:p14="http://schemas.microsoft.com/office/powerpoint/2010/main" val="30790824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ounded Rectangle 14"/>
          <p:cNvSpPr/>
          <p:nvPr/>
        </p:nvSpPr>
        <p:spPr>
          <a:xfrm>
            <a:off x="6041572" y="1329870"/>
            <a:ext cx="5788478" cy="2273300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570921" y="1148324"/>
            <a:ext cx="23495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Kernel space</a:t>
            </a:r>
          </a:p>
        </p:txBody>
      </p:sp>
      <p:sp>
        <p:nvSpPr>
          <p:cNvPr id="42" name="Rounded Rectangle 14"/>
          <p:cNvSpPr/>
          <p:nvPr/>
        </p:nvSpPr>
        <p:spPr>
          <a:xfrm>
            <a:off x="278446" y="1308100"/>
            <a:ext cx="5629068" cy="2273300"/>
          </a:xfrm>
          <a:prstGeom prst="roundRect">
            <a:avLst>
              <a:gd name="adj" fmla="val 8096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2"/>
          <p:cNvSpPr txBox="1">
            <a:spLocks/>
          </p:cNvSpPr>
          <p:nvPr/>
        </p:nvSpPr>
        <p:spPr>
          <a:xfrm>
            <a:off x="278446" y="47961"/>
            <a:ext cx="9517404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Mixture of kernel PCA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: problem and solution intuition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9094" y="1513903"/>
            <a:ext cx="2042834" cy="1987622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3406" y="1486868"/>
            <a:ext cx="1667896" cy="1782317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19" y="1631362"/>
            <a:ext cx="3747270" cy="58698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619" y="2246171"/>
            <a:ext cx="1382007" cy="304636"/>
          </a:xfrm>
          <a:prstGeom prst="rect">
            <a:avLst/>
          </a:prstGeom>
        </p:spPr>
      </p:pic>
      <p:pic>
        <p:nvPicPr>
          <p:cNvPr id="41" name="Picture 4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060" y="2249533"/>
            <a:ext cx="653853" cy="262532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1777560" y="1144571"/>
            <a:ext cx="2349500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Euclidean 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1928" y="1636596"/>
            <a:ext cx="3462447" cy="5448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5364" y="2603192"/>
            <a:ext cx="531449" cy="47299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8935811" y="2656383"/>
            <a:ext cx="26006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Can’t compute soft assignments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67507" y="2755054"/>
            <a:ext cx="2866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1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VB inference</a:t>
            </a: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: iteratively  update soft assignments and model parameters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278447" y="3856339"/>
            <a:ext cx="11565750" cy="2553513"/>
            <a:chOff x="278447" y="3856339"/>
            <a:chExt cx="11565750" cy="2553513"/>
          </a:xfrm>
        </p:grpSpPr>
        <p:sp>
          <p:nvSpPr>
            <p:cNvPr id="17" name="Rounded Rectangle 14"/>
            <p:cNvSpPr/>
            <p:nvPr/>
          </p:nvSpPr>
          <p:spPr>
            <a:xfrm>
              <a:off x="278447" y="3904251"/>
              <a:ext cx="11565750" cy="2505601"/>
            </a:xfrm>
            <a:prstGeom prst="roundRect">
              <a:avLst>
                <a:gd name="adj" fmla="val 21321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93433" y="3856339"/>
              <a:ext cx="6039629" cy="369332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Restricted covariance model: </a:t>
              </a:r>
              <a:r>
                <a:rPr kumimoji="0" lang="en-GB" sz="1800" b="1" i="0" u="none" strike="noStrike" kern="1200" cap="none" spc="-15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low-rank</a:t>
              </a:r>
              <a:r>
                <a:rPr kumimoji="0" lang="en-GB" sz="1800" b="1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 deviation from isotropic noise </a:t>
              </a: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6464300" y="4428119"/>
              <a:ext cx="292735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Formally,</a:t>
              </a: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51498" y="4451347"/>
              <a:ext cx="3180728" cy="322876"/>
            </a:xfrm>
            <a:prstGeom prst="rect">
              <a:avLst/>
            </a:prstGeom>
          </p:spPr>
        </p:pic>
        <p:sp>
          <p:nvSpPr>
            <p:cNvPr id="22" name="Left Brace 21"/>
            <p:cNvSpPr/>
            <p:nvPr/>
          </p:nvSpPr>
          <p:spPr>
            <a:xfrm rot="16200000">
              <a:off x="9425142" y="3916426"/>
              <a:ext cx="252000" cy="2052000"/>
            </a:xfrm>
            <a:prstGeom prst="leftBrace">
              <a:avLst/>
            </a:prstGeom>
            <a:ln w="28575">
              <a:solidFill>
                <a:schemeClr val="tx1"/>
              </a:solidFill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935811" y="5087400"/>
              <a:ext cx="22615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rPr>
                <a:t>well-defined</a:t>
              </a: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2068" y="5151141"/>
              <a:ext cx="468990" cy="480271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576374" y="4297526"/>
              <a:ext cx="4330730" cy="19099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8764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2032</Words>
  <Application>Microsoft Office PowerPoint</Application>
  <PresentationFormat>Widescreen</PresentationFormat>
  <Paragraphs>263</Paragraphs>
  <Slides>23</Slides>
  <Notes>19</Notes>
  <HiddenSlides>0</HiddenSlides>
  <MMClips>16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Loic Le Folgoc</dc:creator>
  <cp:lastModifiedBy>Loic Le Folgoc</cp:lastModifiedBy>
  <cp:revision>3</cp:revision>
  <dcterms:created xsi:type="dcterms:W3CDTF">2017-08-01T14:48:07Z</dcterms:created>
  <dcterms:modified xsi:type="dcterms:W3CDTF">2017-08-01T14:52:36Z</dcterms:modified>
</cp:coreProperties>
</file>